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44"/>
  </p:notesMasterIdLst>
  <p:sldIdLst>
    <p:sldId id="662" r:id="rId5"/>
    <p:sldId id="645" r:id="rId6"/>
    <p:sldId id="1623" r:id="rId7"/>
    <p:sldId id="1648" r:id="rId8"/>
    <p:sldId id="1647" r:id="rId9"/>
    <p:sldId id="1649" r:id="rId10"/>
    <p:sldId id="1650" r:id="rId11"/>
    <p:sldId id="1645" r:id="rId12"/>
    <p:sldId id="1651" r:id="rId13"/>
    <p:sldId id="1652" r:id="rId14"/>
    <p:sldId id="1625" r:id="rId15"/>
    <p:sldId id="1653" r:id="rId16"/>
    <p:sldId id="1612" r:id="rId17"/>
    <p:sldId id="1613" r:id="rId18"/>
    <p:sldId id="1614" r:id="rId19"/>
    <p:sldId id="1560" r:id="rId20"/>
    <p:sldId id="1611" r:id="rId21"/>
    <p:sldId id="1639" r:id="rId22"/>
    <p:sldId id="1599" r:id="rId23"/>
    <p:sldId id="1626" r:id="rId24"/>
    <p:sldId id="1627" r:id="rId25"/>
    <p:sldId id="1628" r:id="rId26"/>
    <p:sldId id="1629" r:id="rId27"/>
    <p:sldId id="1630" r:id="rId28"/>
    <p:sldId id="1631" r:id="rId29"/>
    <p:sldId id="1632" r:id="rId30"/>
    <p:sldId id="1633" r:id="rId31"/>
    <p:sldId id="1646" r:id="rId32"/>
    <p:sldId id="1640" r:id="rId33"/>
    <p:sldId id="1634" r:id="rId34"/>
    <p:sldId id="1641" r:id="rId35"/>
    <p:sldId id="1635" r:id="rId36"/>
    <p:sldId id="1636" r:id="rId37"/>
    <p:sldId id="1637" r:id="rId38"/>
    <p:sldId id="1642" r:id="rId39"/>
    <p:sldId id="1638" r:id="rId40"/>
    <p:sldId id="1643" r:id="rId41"/>
    <p:sldId id="1644" r:id="rId42"/>
    <p:sldId id="1602" r:id="rId43"/>
  </p:sldIdLst>
  <p:sldSz cx="12192000" cy="6858000"/>
  <p:notesSz cx="6858000" cy="9144000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KPMG Extralight" panose="020B0604020202020204" charset="0"/>
      <p:regular r:id="rId53"/>
      <p:italic r:id="rId54"/>
    </p:embeddedFont>
    <p:embeddedFont>
      <p:font typeface="Trebuchet MS" panose="020B0603020202020204" pitchFamily="34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kherjee, Kunal" initials="MK" lastIdx="2" clrIdx="0">
    <p:extLst>
      <p:ext uri="{19B8F6BF-5375-455C-9EA6-DF929625EA0E}">
        <p15:presenceInfo xmlns:p15="http://schemas.microsoft.com/office/powerpoint/2012/main" userId="Mukherjee, Kunal" providerId="None"/>
      </p:ext>
    </p:extLst>
  </p:cmAuthor>
  <p:cmAuthor id="2" name="Singh, Narendra" initials="SN" lastIdx="1" clrIdx="1">
    <p:extLst>
      <p:ext uri="{19B8F6BF-5375-455C-9EA6-DF929625EA0E}">
        <p15:presenceInfo xmlns:p15="http://schemas.microsoft.com/office/powerpoint/2012/main" userId="Singh, Narendra" providerId="None"/>
      </p:ext>
    </p:extLst>
  </p:cmAuthor>
  <p:cmAuthor id="3" name="Prakash, Gyan" initials="PG" lastIdx="6" clrIdx="2">
    <p:extLst>
      <p:ext uri="{19B8F6BF-5375-455C-9EA6-DF929625EA0E}">
        <p15:presenceInfo xmlns:p15="http://schemas.microsoft.com/office/powerpoint/2012/main" userId="S::gyanprakash@kpmg.com::272face9-dd70-4768-b5c5-ce3a3569f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3"/>
    <a:srgbClr val="E7EAF3"/>
    <a:srgbClr val="CBD2E6"/>
    <a:srgbClr val="A8E1C1"/>
    <a:srgbClr val="CDEEFD"/>
    <a:srgbClr val="32841F"/>
    <a:srgbClr val="8DD7AD"/>
    <a:srgbClr val="EBE2F5"/>
    <a:srgbClr val="A3E0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 showGuides="1">
      <p:cViewPr varScale="1">
        <p:scale>
          <a:sx n="72" d="100"/>
          <a:sy n="72" d="100"/>
        </p:scale>
        <p:origin x="660" y="90"/>
      </p:cViewPr>
      <p:guideLst/>
    </p:cSldViewPr>
  </p:slideViewPr>
  <p:outlineViewPr>
    <p:cViewPr>
      <p:scale>
        <a:sx n="33" d="100"/>
        <a:sy n="33" d="100"/>
      </p:scale>
      <p:origin x="0" y="-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87C7-1459-402C-AB24-5B529AC04351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81EE9-6814-43D4-87D0-B40135E3C6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53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4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3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8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5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9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60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31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4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9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36588"/>
            <a:ext cx="5657850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38EA-8619-41E2-ADA4-BE6FE44AA0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0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61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34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1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43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33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8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6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72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6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8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9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1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1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6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9937" y="1346400"/>
            <a:ext cx="8256000" cy="1996240"/>
          </a:xfr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– </a:t>
            </a:r>
            <a:br>
              <a:rPr lang="en-GB" dirty="0"/>
            </a:br>
            <a:r>
              <a:rPr lang="en-GB" dirty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5670" y="5036400"/>
            <a:ext cx="8230267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reeform 19"/>
          <p:cNvSpPr>
            <a:spLocks noChangeAspect="1" noEditPoints="1"/>
          </p:cNvSpPr>
          <p:nvPr userDrawn="1"/>
        </p:nvSpPr>
        <p:spPr bwMode="auto">
          <a:xfrm>
            <a:off x="5334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7450" y="6475417"/>
            <a:ext cx="469900" cy="365125"/>
          </a:xfrm>
          <a:prstGeom prst="rect">
            <a:avLst/>
          </a:prstGeom>
        </p:spPr>
        <p:txBody>
          <a:bodyPr/>
          <a:lstStyle/>
          <a:p>
            <a:fld id="{29BA405A-76B7-2741-9C6B-DC9EE5A13B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G:\April 2015\16\1.jpg">
            <a:extLst>
              <a:ext uri="{FF2B5EF4-FFF2-40B4-BE49-F238E27FC236}">
                <a16:creationId xmlns:a16="http://schemas.microsoft.com/office/drawing/2014/main" id="{44A57986-995D-4361-A539-776890ED5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7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Singular image title b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2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69601" y="1339200"/>
            <a:ext cx="3476895" cy="3510000"/>
          </a:xfrm>
          <a:prstGeom prst="rect">
            <a:avLst/>
          </a:prstGeo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– singular image title bar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8001" y="5036400"/>
            <a:ext cx="3438495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4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G:\April 2015\16\1.jpg">
            <a:extLst>
              <a:ext uri="{FF2B5EF4-FFF2-40B4-BE49-F238E27FC236}">
                <a16:creationId xmlns:a16="http://schemas.microsoft.com/office/drawing/2014/main" id="{1CB502DE-CC3C-4F45-8E86-8F38ED3D1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5674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G:\April 2015\16\1.jpg">
            <a:extLst>
              <a:ext uri="{FF2B5EF4-FFF2-40B4-BE49-F238E27FC236}">
                <a16:creationId xmlns:a16="http://schemas.microsoft.com/office/drawing/2014/main" id="{80CDEC55-B55C-48AA-AA87-E98B96165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4658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G:\April 2015\16\1.jpg">
            <a:extLst>
              <a:ext uri="{FF2B5EF4-FFF2-40B4-BE49-F238E27FC236}">
                <a16:creationId xmlns:a16="http://schemas.microsoft.com/office/drawing/2014/main" id="{C5D842DE-3493-4D12-9A59-0EC3B73DA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30931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G:\April 2015\16\1.jpg">
            <a:extLst>
              <a:ext uri="{FF2B5EF4-FFF2-40B4-BE49-F238E27FC236}">
                <a16:creationId xmlns:a16="http://schemas.microsoft.com/office/drawing/2014/main" id="{F4E9A309-11EB-4EB8-900B-BCFBB5D56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273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1682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669402" y="3162300"/>
            <a:ext cx="3862930" cy="533400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9163" y="4771394"/>
            <a:ext cx="7851751" cy="64334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29163" y="5711030"/>
            <a:ext cx="7851751" cy="16927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9163" y="3831758"/>
            <a:ext cx="7851751" cy="64334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2" descr="G:\April 2015\16\1.jpg">
            <a:extLst>
              <a:ext uri="{FF2B5EF4-FFF2-40B4-BE49-F238E27FC236}">
                <a16:creationId xmlns:a16="http://schemas.microsoft.com/office/drawing/2014/main" id="{3F039935-32E9-4EFA-A209-BFB8988D5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0" y="1075765"/>
            <a:ext cx="7382933" cy="510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924800" y="1075765"/>
            <a:ext cx="3970048" cy="510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6401" y="336176"/>
            <a:ext cx="9076267" cy="64008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3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431800"/>
            <a:ext cx="1110985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G:\April 2015\16\1.jpg">
            <a:extLst>
              <a:ext uri="{FF2B5EF4-FFF2-40B4-BE49-F238E27FC236}">
                <a16:creationId xmlns:a16="http://schemas.microsoft.com/office/drawing/2014/main" id="{9F605971-E16B-4843-B3DF-CD7695417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66" r:id="rId2"/>
    <p:sldLayoutId id="2147483664" r:id="rId3"/>
    <p:sldLayoutId id="2147483682" r:id="rId4"/>
    <p:sldLayoutId id="2147483683" r:id="rId5"/>
    <p:sldLayoutId id="2147483684" r:id="rId6"/>
    <p:sldLayoutId id="2147483685" r:id="rId7"/>
    <p:sldLayoutId id="2147483667" r:id="rId8"/>
    <p:sldLayoutId id="2147483757" r:id="rId9"/>
    <p:sldLayoutId id="2147483765" r:id="rId10"/>
    <p:sldLayoutId id="2147483766" r:id="rId11"/>
    <p:sldLayoutId id="2147483769" r:id="rId12"/>
    <p:sldLayoutId id="2147483772" r:id="rId13"/>
    <p:sldLayoutId id="2147483776" r:id="rId14"/>
    <p:sldLayoutId id="2147483777" r:id="rId1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elpdesk.ddugky.info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TcxNWE5MDgtYzMyMC00ZmUwLWE2MzctMzMxZDIyZTBkNDVj%40thread.v2/0?context=%7b%22Tid%22%3a%222935dedb-738f-49c0-bbff-fed36b095155%22%2c%22Oid%22%3a%220ccd4873-5e9b-4aed-a73d-49c909b5071a%22%7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72"/>
          <p:cNvSpPr/>
          <p:nvPr/>
        </p:nvSpPr>
        <p:spPr>
          <a:xfrm>
            <a:off x="224004" y="397130"/>
            <a:ext cx="1252855" cy="502920"/>
          </a:xfrm>
          <a:custGeom>
            <a:avLst/>
            <a:gdLst/>
            <a:ahLst/>
            <a:cxnLst/>
            <a:rect l="l" t="t" r="r" b="b"/>
            <a:pathLst>
              <a:path w="1252854" h="502919">
                <a:moveTo>
                  <a:pt x="62626" y="497321"/>
                </a:moveTo>
                <a:lnTo>
                  <a:pt x="0" y="497321"/>
                </a:lnTo>
                <a:lnTo>
                  <a:pt x="70910" y="261085"/>
                </a:lnTo>
                <a:lnTo>
                  <a:pt x="70910" y="0"/>
                </a:lnTo>
                <a:lnTo>
                  <a:pt x="349248" y="0"/>
                </a:lnTo>
                <a:lnTo>
                  <a:pt x="349248" y="9939"/>
                </a:lnTo>
                <a:lnTo>
                  <a:pt x="81182" y="9939"/>
                </a:lnTo>
                <a:lnTo>
                  <a:pt x="81182" y="228946"/>
                </a:lnTo>
                <a:lnTo>
                  <a:pt x="143145" y="228946"/>
                </a:lnTo>
                <a:lnTo>
                  <a:pt x="110010" y="339278"/>
                </a:lnTo>
                <a:lnTo>
                  <a:pt x="188680" y="339278"/>
                </a:lnTo>
                <a:lnTo>
                  <a:pt x="165677" y="362802"/>
                </a:lnTo>
                <a:lnTo>
                  <a:pt x="174955" y="383013"/>
                </a:lnTo>
                <a:lnTo>
                  <a:pt x="1252524" y="383013"/>
                </a:lnTo>
                <a:lnTo>
                  <a:pt x="1252524" y="392621"/>
                </a:lnTo>
                <a:lnTo>
                  <a:pt x="93773" y="392621"/>
                </a:lnTo>
                <a:lnTo>
                  <a:pt x="62626" y="497321"/>
                </a:lnTo>
                <a:close/>
              </a:path>
              <a:path w="1252854" h="502919">
                <a:moveTo>
                  <a:pt x="461936" y="228946"/>
                </a:moveTo>
                <a:lnTo>
                  <a:pt x="372112" y="228946"/>
                </a:lnTo>
                <a:lnTo>
                  <a:pt x="372112" y="0"/>
                </a:lnTo>
                <a:lnTo>
                  <a:pt x="650119" y="0"/>
                </a:lnTo>
                <a:lnTo>
                  <a:pt x="650119" y="9939"/>
                </a:lnTo>
                <a:lnTo>
                  <a:pt x="382053" y="9939"/>
                </a:lnTo>
                <a:lnTo>
                  <a:pt x="382053" y="228615"/>
                </a:lnTo>
                <a:lnTo>
                  <a:pt x="450346" y="228615"/>
                </a:lnTo>
                <a:lnTo>
                  <a:pt x="461936" y="228946"/>
                </a:lnTo>
                <a:close/>
              </a:path>
              <a:path w="1252854" h="502919">
                <a:moveTo>
                  <a:pt x="598759" y="383013"/>
                </a:moveTo>
                <a:lnTo>
                  <a:pt x="531163" y="383013"/>
                </a:lnTo>
                <a:lnTo>
                  <a:pt x="575564" y="228615"/>
                </a:lnTo>
                <a:lnTo>
                  <a:pt x="673314" y="228615"/>
                </a:lnTo>
                <a:lnTo>
                  <a:pt x="673314" y="0"/>
                </a:lnTo>
                <a:lnTo>
                  <a:pt x="951322" y="0"/>
                </a:lnTo>
                <a:lnTo>
                  <a:pt x="951485" y="9939"/>
                </a:lnTo>
                <a:lnTo>
                  <a:pt x="682924" y="9939"/>
                </a:lnTo>
                <a:lnTo>
                  <a:pt x="682924" y="286266"/>
                </a:lnTo>
                <a:lnTo>
                  <a:pt x="625930" y="286266"/>
                </a:lnTo>
                <a:lnTo>
                  <a:pt x="598759" y="383013"/>
                </a:lnTo>
                <a:close/>
              </a:path>
              <a:path w="1252854" h="502919">
                <a:moveTo>
                  <a:pt x="1064048" y="268445"/>
                </a:moveTo>
                <a:lnTo>
                  <a:pt x="955737" y="268445"/>
                </a:lnTo>
                <a:lnTo>
                  <a:pt x="964595" y="259578"/>
                </a:lnTo>
                <a:lnTo>
                  <a:pt x="974517" y="251145"/>
                </a:lnTo>
                <a:lnTo>
                  <a:pt x="974517" y="0"/>
                </a:lnTo>
                <a:lnTo>
                  <a:pt x="1252524" y="0"/>
                </a:lnTo>
                <a:lnTo>
                  <a:pt x="1252524" y="9939"/>
                </a:lnTo>
                <a:lnTo>
                  <a:pt x="984126" y="9939"/>
                </a:lnTo>
                <a:lnTo>
                  <a:pt x="994858" y="237471"/>
                </a:lnTo>
                <a:lnTo>
                  <a:pt x="1180415" y="237471"/>
                </a:lnTo>
                <a:lnTo>
                  <a:pt x="1189130" y="246042"/>
                </a:lnTo>
                <a:lnTo>
                  <a:pt x="1197533" y="257080"/>
                </a:lnTo>
                <a:lnTo>
                  <a:pt x="1199978" y="266612"/>
                </a:lnTo>
                <a:lnTo>
                  <a:pt x="1075555" y="266612"/>
                </a:lnTo>
                <a:lnTo>
                  <a:pt x="1064048" y="268445"/>
                </a:lnTo>
                <a:close/>
              </a:path>
              <a:path w="1252854" h="502919">
                <a:moveTo>
                  <a:pt x="462572" y="383013"/>
                </a:moveTo>
                <a:lnTo>
                  <a:pt x="296563" y="383013"/>
                </a:lnTo>
                <a:lnTo>
                  <a:pt x="298220" y="378706"/>
                </a:lnTo>
                <a:lnTo>
                  <a:pt x="335000" y="255784"/>
                </a:lnTo>
                <a:lnTo>
                  <a:pt x="338976" y="242199"/>
                </a:lnTo>
                <a:lnTo>
                  <a:pt x="338976" y="9939"/>
                </a:lnTo>
                <a:lnTo>
                  <a:pt x="349248" y="9939"/>
                </a:lnTo>
                <a:lnTo>
                  <a:pt x="349248" y="228946"/>
                </a:lnTo>
                <a:lnTo>
                  <a:pt x="461936" y="228946"/>
                </a:lnTo>
                <a:lnTo>
                  <a:pt x="462893" y="228973"/>
                </a:lnTo>
                <a:lnTo>
                  <a:pt x="500368" y="237298"/>
                </a:lnTo>
                <a:lnTo>
                  <a:pt x="526688" y="271356"/>
                </a:lnTo>
                <a:lnTo>
                  <a:pt x="396964" y="271356"/>
                </a:lnTo>
                <a:lnTo>
                  <a:pt x="388017" y="304157"/>
                </a:lnTo>
                <a:lnTo>
                  <a:pt x="384372" y="318404"/>
                </a:lnTo>
                <a:lnTo>
                  <a:pt x="376751" y="346567"/>
                </a:lnTo>
                <a:lnTo>
                  <a:pt x="510606" y="346567"/>
                </a:lnTo>
                <a:lnTo>
                  <a:pt x="506103" y="353076"/>
                </a:lnTo>
                <a:lnTo>
                  <a:pt x="497384" y="362373"/>
                </a:lnTo>
                <a:lnTo>
                  <a:pt x="487217" y="370464"/>
                </a:lnTo>
                <a:lnTo>
                  <a:pt x="475610" y="377346"/>
                </a:lnTo>
                <a:lnTo>
                  <a:pt x="462572" y="383013"/>
                </a:lnTo>
                <a:close/>
              </a:path>
              <a:path w="1252854" h="502919">
                <a:moveTo>
                  <a:pt x="650119" y="228615"/>
                </a:moveTo>
                <a:lnTo>
                  <a:pt x="640179" y="228615"/>
                </a:lnTo>
                <a:lnTo>
                  <a:pt x="640179" y="9939"/>
                </a:lnTo>
                <a:lnTo>
                  <a:pt x="650119" y="9939"/>
                </a:lnTo>
                <a:lnTo>
                  <a:pt x="650119" y="228615"/>
                </a:lnTo>
                <a:close/>
              </a:path>
              <a:path w="1252854" h="502919">
                <a:moveTo>
                  <a:pt x="984126" y="383013"/>
                </a:moveTo>
                <a:lnTo>
                  <a:pt x="864507" y="383013"/>
                </a:lnTo>
                <a:lnTo>
                  <a:pt x="902789" y="381146"/>
                </a:lnTo>
                <a:lnTo>
                  <a:pt x="904456" y="370097"/>
                </a:lnTo>
                <a:lnTo>
                  <a:pt x="915228" y="333484"/>
                </a:lnTo>
                <a:lnTo>
                  <a:pt x="933195" y="297976"/>
                </a:lnTo>
                <a:lnTo>
                  <a:pt x="941050" y="286266"/>
                </a:lnTo>
                <a:lnTo>
                  <a:pt x="941050" y="9939"/>
                </a:lnTo>
                <a:lnTo>
                  <a:pt x="951485" y="9939"/>
                </a:lnTo>
                <a:lnTo>
                  <a:pt x="955737" y="268445"/>
                </a:lnTo>
                <a:lnTo>
                  <a:pt x="1064048" y="268445"/>
                </a:lnTo>
                <a:lnTo>
                  <a:pt x="1026538" y="287777"/>
                </a:lnTo>
                <a:lnTo>
                  <a:pt x="1001893" y="319950"/>
                </a:lnTo>
                <a:lnTo>
                  <a:pt x="987108" y="358826"/>
                </a:lnTo>
                <a:lnTo>
                  <a:pt x="986114" y="364127"/>
                </a:lnTo>
                <a:lnTo>
                  <a:pt x="984126" y="374067"/>
                </a:lnTo>
                <a:lnTo>
                  <a:pt x="984126" y="383013"/>
                </a:lnTo>
                <a:close/>
              </a:path>
              <a:path w="1252854" h="502919">
                <a:moveTo>
                  <a:pt x="1252524" y="383013"/>
                </a:moveTo>
                <a:lnTo>
                  <a:pt x="1242583" y="383013"/>
                </a:lnTo>
                <a:lnTo>
                  <a:pt x="1242583" y="9939"/>
                </a:lnTo>
                <a:lnTo>
                  <a:pt x="1252524" y="9939"/>
                </a:lnTo>
                <a:lnTo>
                  <a:pt x="1252524" y="383013"/>
                </a:lnTo>
                <a:close/>
              </a:path>
              <a:path w="1252854" h="502919">
                <a:moveTo>
                  <a:pt x="1180415" y="237471"/>
                </a:moveTo>
                <a:lnTo>
                  <a:pt x="994858" y="237471"/>
                </a:lnTo>
                <a:lnTo>
                  <a:pt x="1007061" y="231479"/>
                </a:lnTo>
                <a:lnTo>
                  <a:pt x="1044732" y="219482"/>
                </a:lnTo>
                <a:lnTo>
                  <a:pt x="1094402" y="213943"/>
                </a:lnTo>
                <a:lnTo>
                  <a:pt x="1106178" y="213802"/>
                </a:lnTo>
                <a:lnTo>
                  <a:pt x="1120569" y="214650"/>
                </a:lnTo>
                <a:lnTo>
                  <a:pt x="1158699" y="223796"/>
                </a:lnTo>
                <a:lnTo>
                  <a:pt x="1180415" y="237471"/>
                </a:lnTo>
                <a:close/>
              </a:path>
              <a:path w="1252854" h="502919">
                <a:moveTo>
                  <a:pt x="450346" y="228615"/>
                </a:moveTo>
                <a:lnTo>
                  <a:pt x="382053" y="228615"/>
                </a:lnTo>
                <a:lnTo>
                  <a:pt x="449740" y="228597"/>
                </a:lnTo>
                <a:lnTo>
                  <a:pt x="450346" y="228615"/>
                </a:lnTo>
                <a:close/>
              </a:path>
              <a:path w="1252854" h="502919">
                <a:moveTo>
                  <a:pt x="188680" y="339278"/>
                </a:moveTo>
                <a:lnTo>
                  <a:pt x="110010" y="339278"/>
                </a:lnTo>
                <a:lnTo>
                  <a:pt x="212399" y="228946"/>
                </a:lnTo>
                <a:lnTo>
                  <a:pt x="296563" y="228946"/>
                </a:lnTo>
                <a:lnTo>
                  <a:pt x="188680" y="339278"/>
                </a:lnTo>
                <a:close/>
              </a:path>
              <a:path w="1252854" h="502919">
                <a:moveTo>
                  <a:pt x="758141" y="383013"/>
                </a:moveTo>
                <a:lnTo>
                  <a:pt x="690213" y="383013"/>
                </a:lnTo>
                <a:lnTo>
                  <a:pt x="787963" y="228946"/>
                </a:lnTo>
                <a:lnTo>
                  <a:pt x="896979" y="228946"/>
                </a:lnTo>
                <a:lnTo>
                  <a:pt x="883990" y="290573"/>
                </a:lnTo>
                <a:lnTo>
                  <a:pt x="816791" y="290573"/>
                </a:lnTo>
                <a:lnTo>
                  <a:pt x="758141" y="383013"/>
                </a:lnTo>
                <a:close/>
              </a:path>
              <a:path w="1252854" h="502919">
                <a:moveTo>
                  <a:pt x="1198182" y="303163"/>
                </a:moveTo>
                <a:lnTo>
                  <a:pt x="1119799" y="289071"/>
                </a:lnTo>
                <a:lnTo>
                  <a:pt x="1114121" y="278184"/>
                </a:lnTo>
                <a:lnTo>
                  <a:pt x="1104300" y="271238"/>
                </a:lnTo>
                <a:lnTo>
                  <a:pt x="1091167" y="267593"/>
                </a:lnTo>
                <a:lnTo>
                  <a:pt x="1075555" y="266612"/>
                </a:lnTo>
                <a:lnTo>
                  <a:pt x="1199978" y="266612"/>
                </a:lnTo>
                <a:lnTo>
                  <a:pt x="1200900" y="270203"/>
                </a:lnTo>
                <a:lnTo>
                  <a:pt x="1201375" y="282654"/>
                </a:lnTo>
                <a:lnTo>
                  <a:pt x="1200091" y="293838"/>
                </a:lnTo>
                <a:lnTo>
                  <a:pt x="1198182" y="303163"/>
                </a:lnTo>
                <a:close/>
              </a:path>
              <a:path w="1252854" h="502919">
                <a:moveTo>
                  <a:pt x="510606" y="346567"/>
                </a:moveTo>
                <a:lnTo>
                  <a:pt x="405910" y="346567"/>
                </a:lnTo>
                <a:lnTo>
                  <a:pt x="408230" y="346236"/>
                </a:lnTo>
                <a:lnTo>
                  <a:pt x="410881" y="346236"/>
                </a:lnTo>
                <a:lnTo>
                  <a:pt x="418144" y="345478"/>
                </a:lnTo>
                <a:lnTo>
                  <a:pt x="456881" y="315722"/>
                </a:lnTo>
                <a:lnTo>
                  <a:pt x="463722" y="287585"/>
                </a:lnTo>
                <a:lnTo>
                  <a:pt x="460138" y="278004"/>
                </a:lnTo>
                <a:lnTo>
                  <a:pt x="451765" y="273820"/>
                </a:lnTo>
                <a:lnTo>
                  <a:pt x="438603" y="271849"/>
                </a:lnTo>
                <a:lnTo>
                  <a:pt x="420821" y="271356"/>
                </a:lnTo>
                <a:lnTo>
                  <a:pt x="526688" y="271356"/>
                </a:lnTo>
                <a:lnTo>
                  <a:pt x="527010" y="272848"/>
                </a:lnTo>
                <a:lnTo>
                  <a:pt x="527560" y="285248"/>
                </a:lnTo>
                <a:lnTo>
                  <a:pt x="526395" y="300147"/>
                </a:lnTo>
                <a:lnTo>
                  <a:pt x="523482" y="317998"/>
                </a:lnTo>
                <a:lnTo>
                  <a:pt x="519161" y="330885"/>
                </a:lnTo>
                <a:lnTo>
                  <a:pt x="513365" y="342579"/>
                </a:lnTo>
                <a:lnTo>
                  <a:pt x="510606" y="346567"/>
                </a:lnTo>
                <a:close/>
              </a:path>
              <a:path w="1252854" h="502919">
                <a:moveTo>
                  <a:pt x="682924" y="383013"/>
                </a:moveTo>
                <a:lnTo>
                  <a:pt x="626924" y="383013"/>
                </a:lnTo>
                <a:lnTo>
                  <a:pt x="625930" y="286266"/>
                </a:lnTo>
                <a:lnTo>
                  <a:pt x="682924" y="286266"/>
                </a:lnTo>
                <a:lnTo>
                  <a:pt x="682924" y="383013"/>
                </a:lnTo>
                <a:close/>
              </a:path>
              <a:path w="1252854" h="502919">
                <a:moveTo>
                  <a:pt x="864507" y="383013"/>
                </a:moveTo>
                <a:lnTo>
                  <a:pt x="796910" y="383013"/>
                </a:lnTo>
                <a:lnTo>
                  <a:pt x="816791" y="290573"/>
                </a:lnTo>
                <a:lnTo>
                  <a:pt x="883990" y="290573"/>
                </a:lnTo>
                <a:lnTo>
                  <a:pt x="864507" y="383013"/>
                </a:lnTo>
                <a:close/>
              </a:path>
              <a:path w="1252854" h="502919">
                <a:moveTo>
                  <a:pt x="1177638" y="383013"/>
                </a:moveTo>
                <a:lnTo>
                  <a:pt x="1047084" y="383013"/>
                </a:lnTo>
                <a:lnTo>
                  <a:pt x="1058018" y="339940"/>
                </a:lnTo>
                <a:lnTo>
                  <a:pt x="1188241" y="339940"/>
                </a:lnTo>
                <a:lnTo>
                  <a:pt x="1177638" y="383013"/>
                </a:lnTo>
                <a:close/>
              </a:path>
              <a:path w="1252854" h="502919">
                <a:moveTo>
                  <a:pt x="229960" y="497321"/>
                </a:moveTo>
                <a:lnTo>
                  <a:pt x="154743" y="497321"/>
                </a:lnTo>
                <a:lnTo>
                  <a:pt x="102720" y="392621"/>
                </a:lnTo>
                <a:lnTo>
                  <a:pt x="179926" y="392621"/>
                </a:lnTo>
                <a:lnTo>
                  <a:pt x="229960" y="497321"/>
                </a:lnTo>
                <a:close/>
              </a:path>
              <a:path w="1252854" h="502919">
                <a:moveTo>
                  <a:pt x="330361" y="497321"/>
                </a:moveTo>
                <a:lnTo>
                  <a:pt x="262102" y="497321"/>
                </a:lnTo>
                <a:lnTo>
                  <a:pt x="293581" y="392621"/>
                </a:lnTo>
                <a:lnTo>
                  <a:pt x="376420" y="392621"/>
                </a:lnTo>
                <a:lnTo>
                  <a:pt x="376420" y="392953"/>
                </a:lnTo>
                <a:lnTo>
                  <a:pt x="361509" y="392953"/>
                </a:lnTo>
                <a:lnTo>
                  <a:pt x="330361" y="497321"/>
                </a:lnTo>
                <a:close/>
              </a:path>
              <a:path w="1252854" h="502919">
                <a:moveTo>
                  <a:pt x="566949" y="497321"/>
                </a:moveTo>
                <a:lnTo>
                  <a:pt x="498027" y="497321"/>
                </a:lnTo>
                <a:lnTo>
                  <a:pt x="528180" y="392621"/>
                </a:lnTo>
                <a:lnTo>
                  <a:pt x="596108" y="392621"/>
                </a:lnTo>
                <a:lnTo>
                  <a:pt x="566949" y="497321"/>
                </a:lnTo>
                <a:close/>
              </a:path>
              <a:path w="1252854" h="502919">
                <a:moveTo>
                  <a:pt x="685574" y="497321"/>
                </a:moveTo>
                <a:lnTo>
                  <a:pt x="627919" y="497321"/>
                </a:lnTo>
                <a:lnTo>
                  <a:pt x="626924" y="392621"/>
                </a:lnTo>
                <a:lnTo>
                  <a:pt x="751846" y="392621"/>
                </a:lnTo>
                <a:lnTo>
                  <a:pt x="685574" y="497321"/>
                </a:lnTo>
                <a:close/>
              </a:path>
              <a:path w="1252854" h="502919">
                <a:moveTo>
                  <a:pt x="840318" y="497321"/>
                </a:moveTo>
                <a:lnTo>
                  <a:pt x="772721" y="497321"/>
                </a:lnTo>
                <a:lnTo>
                  <a:pt x="794922" y="392621"/>
                </a:lnTo>
                <a:lnTo>
                  <a:pt x="862187" y="392621"/>
                </a:lnTo>
                <a:lnTo>
                  <a:pt x="840318" y="497321"/>
                </a:lnTo>
                <a:close/>
              </a:path>
              <a:path w="1252854" h="502919">
                <a:moveTo>
                  <a:pt x="1018714" y="502857"/>
                </a:moveTo>
                <a:lnTo>
                  <a:pt x="971268" y="495329"/>
                </a:lnTo>
                <a:lnTo>
                  <a:pt x="933958" y="476222"/>
                </a:lnTo>
                <a:lnTo>
                  <a:pt x="909393" y="444765"/>
                </a:lnTo>
                <a:lnTo>
                  <a:pt x="901534" y="406522"/>
                </a:lnTo>
                <a:lnTo>
                  <a:pt x="901618" y="392621"/>
                </a:lnTo>
                <a:lnTo>
                  <a:pt x="1103414" y="392621"/>
                </a:lnTo>
                <a:lnTo>
                  <a:pt x="982843" y="394315"/>
                </a:lnTo>
                <a:lnTo>
                  <a:pt x="984891" y="409760"/>
                </a:lnTo>
                <a:lnTo>
                  <a:pt x="1007549" y="440579"/>
                </a:lnTo>
                <a:lnTo>
                  <a:pt x="1052067" y="450194"/>
                </a:lnTo>
                <a:lnTo>
                  <a:pt x="1157186" y="450194"/>
                </a:lnTo>
                <a:lnTo>
                  <a:pt x="1145133" y="489177"/>
                </a:lnTo>
                <a:lnTo>
                  <a:pt x="1096218" y="497783"/>
                </a:lnTo>
                <a:lnTo>
                  <a:pt x="1045418" y="502306"/>
                </a:lnTo>
                <a:lnTo>
                  <a:pt x="1032200" y="502732"/>
                </a:lnTo>
                <a:lnTo>
                  <a:pt x="1018714" y="502857"/>
                </a:lnTo>
                <a:close/>
              </a:path>
              <a:path w="1252854" h="502919">
                <a:moveTo>
                  <a:pt x="1157186" y="450194"/>
                </a:moveTo>
                <a:lnTo>
                  <a:pt x="1052067" y="450194"/>
                </a:lnTo>
                <a:lnTo>
                  <a:pt x="1064515" y="449453"/>
                </a:lnTo>
                <a:lnTo>
                  <a:pt x="1077228" y="448011"/>
                </a:lnTo>
                <a:lnTo>
                  <a:pt x="1090160" y="445965"/>
                </a:lnTo>
                <a:lnTo>
                  <a:pt x="1103414" y="392621"/>
                </a:lnTo>
                <a:lnTo>
                  <a:pt x="1174987" y="392621"/>
                </a:lnTo>
                <a:lnTo>
                  <a:pt x="1157186" y="45019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515B0-ABA5-4201-A48F-74E396B37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6487613"/>
            <a:ext cx="12192000" cy="3985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980CB-3BC6-466C-BD23-BC8F2141C291}"/>
              </a:ext>
            </a:extLst>
          </p:cNvPr>
          <p:cNvSpPr txBox="1"/>
          <p:nvPr/>
        </p:nvSpPr>
        <p:spPr>
          <a:xfrm>
            <a:off x="1665025" y="5785117"/>
            <a:ext cx="1928602" cy="43088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280988" marR="508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746125" algn="l"/>
              </a:tabLst>
              <a:defRPr sz="5400" b="1" spc="-10">
                <a:solidFill>
                  <a:schemeClr val="bg1"/>
                </a:solidFill>
                <a:latin typeface="KPMG Extralight"/>
                <a:cs typeface="KPMG Extraligh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800" dirty="0"/>
              <a:t>30 January 2020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AFCF3772-C106-4E05-861E-1038AB4B01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08089" y="5242529"/>
            <a:ext cx="939800" cy="42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1120956-2A53-4972-932E-88E4D5AD9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48" y="4882347"/>
            <a:ext cx="2583094" cy="902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8BD90A-69E1-4F61-9FAF-F83E6F3BDA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507" y="4882347"/>
            <a:ext cx="2100799" cy="8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3CC8D8-EC65-4B16-B96B-96BD506CDE3E}"/>
              </a:ext>
            </a:extLst>
          </p:cNvPr>
          <p:cNvSpPr txBox="1">
            <a:spLocks/>
          </p:cNvSpPr>
          <p:nvPr/>
        </p:nvSpPr>
        <p:spPr>
          <a:xfrm>
            <a:off x="3948143" y="2303606"/>
            <a:ext cx="4055457" cy="845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Kaushal Bharat System </a:t>
            </a:r>
          </a:p>
        </p:txBody>
      </p:sp>
    </p:spTree>
    <p:extLst>
      <p:ext uri="{BB962C8B-B14F-4D97-AF65-F5344CB8AC3E}">
        <p14:creationId xmlns:p14="http://schemas.microsoft.com/office/powerpoint/2010/main" val="331124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88593"/>
              </p:ext>
            </p:extLst>
          </p:nvPr>
        </p:nvGraphicFramePr>
        <p:xfrm>
          <a:off x="208671" y="1065922"/>
          <a:ext cx="11774658" cy="54590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109056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855304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4456094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95510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Placement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Candia Tate placement details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Appointment, Monthly continuity, separation, changing of work location, candidate tracking ,desk documents verification, Sample generation of Desk document and physical verification, Assign Samples for physical verification, Physical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PIO Operations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SRLM Operation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Completed batches only will be available in candidate appointment 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Appointment/Offer letter ate should be greater than batch completion date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Offered CTC should be greater or equal to minimum wages slab as mentioned in SOP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 data can be deleted till entry of Monthly continuity data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Perquisites will be taken as per the category of city type mentioned in SOP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monthly continuity the edit and delete of the particular month entry will be available till tracking of a candidate for the particular month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tracking, if the salary of the candidate in a particular month is greater than 3000 (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eg.for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3 months course), it will considered as Group A . If salary is less than 3000 for the particular month or there is no employment, then it will be considered as Group B.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Once the tracking of the candidate for the particular month is done, the then monthly continuity data cannot be changed</a:t>
                      </a:r>
                    </a:p>
                    <a:p>
                      <a:pPr marL="180000" lvl="1" indent="-400050" algn="l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Desk salary verification will be conducted month wise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735566851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3054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87329"/>
              </p:ext>
            </p:extLst>
          </p:nvPr>
        </p:nvGraphicFramePr>
        <p:xfrm>
          <a:off x="196948" y="1167618"/>
          <a:ext cx="11774658" cy="47819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2314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3101009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774597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6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70577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Sanction Order</a:t>
                      </a:r>
                      <a:b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SG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7719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Update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Latha" panose="020B0604020202020204" pitchFamily="34" charset="0"/>
                        </a:rPr>
                        <a:t>Placement target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Latha" panose="020B0604020202020204" pitchFamily="34" charset="0"/>
                        </a:rPr>
                        <a:t>Category wise targets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Latha" panose="020B0604020202020204" pitchFamily="34" charset="0"/>
                        </a:rPr>
                        <a:t>District and Trade wise target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Latha" panose="020B0604020202020204" pitchFamily="34" charset="0"/>
                        </a:rPr>
                        <a:t>Sanction Order document upload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Sanction order details in Kaushal Pragati portal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3434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Verify the sanction order date is mentioned correctly.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49572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Verify Kaushal Pragati Data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77800" lvl="1" indent="0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Sanction order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MoU, PCO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Training Centre Details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Candidates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Batches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 Operations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Information in Kaushal Pragati portal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Verify the data existing in the system.</a:t>
                      </a:r>
                    </a:p>
                    <a:p>
                      <a:pPr marL="635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Ensure that all the sanction orders are existing.</a:t>
                      </a:r>
                    </a:p>
                    <a:p>
                      <a:pPr marL="635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Ensure all data related to TC, batches and Candidates(created, enrolled and dropout) is as per records.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018139052"/>
                  </a:ext>
                </a:extLst>
              </a:tr>
              <a:tr h="112183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Inspection Readiness</a:t>
                      </a:r>
                    </a:p>
                    <a:p>
                      <a:pPr marL="55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77800" lvl="1" indent="0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Update Sanction order,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MoU,PCO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, Create HR Profiles, Update TC details, Map Trainers and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incharges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 to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Centres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, Update Legacy Inspection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 Operations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 Q Team 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Project Initiation, Centre , Change request and Inspection Managements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has to update the Sanction order,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MoU,PCO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details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has to create the HR profiles of trainers and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incharges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PIAs has to create Residential facility(if any)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CTSA/SRLM/PIA has to update latest legacy inspection first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857985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7AE448-4ADA-4A0F-87EB-BE6905A4775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097D77-B9A1-4827-8913-9F6B4C50B393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7831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52714"/>
              </p:ext>
            </p:extLst>
          </p:nvPr>
        </p:nvGraphicFramePr>
        <p:xfrm>
          <a:off x="196948" y="1167618"/>
          <a:ext cx="11774658" cy="2438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2314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3101009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774597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6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Map Legacy KB data</a:t>
                      </a:r>
                    </a:p>
                    <a:p>
                      <a:pPr marL="55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77800" lvl="1" indent="0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Map Sanction Order, Domain Curriculum, Non – Domain Curriculum and ACLP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First Sanction order in MPR has to be mapped with Sanction order number of the projects available in Kaushal Bharat legacy data</a:t>
                      </a:r>
                    </a:p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Once the Sanction orders are mapped, the PIA will have and option to map the already created Domain , Non-Domain Curriculums, ACLP else PIA has to create new once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6111944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7AE448-4ADA-4A0F-87EB-BE6905A4775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097D77-B9A1-4827-8913-9F6B4C50B393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8408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System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5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9EFE27-EDC2-43FE-914A-23C10861D06E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Modules &amp; Integrations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3" name="AutoShape 236">
            <a:extLst>
              <a:ext uri="{FF2B5EF4-FFF2-40B4-BE49-F238E27FC236}">
                <a16:creationId xmlns:a16="http://schemas.microsoft.com/office/drawing/2014/main" id="{52306DC5-AA38-4CBF-8BE0-69D9E1AC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21" y="2773324"/>
            <a:ext cx="1259200" cy="631825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Users Management</a:t>
            </a:r>
          </a:p>
        </p:txBody>
      </p:sp>
      <p:sp>
        <p:nvSpPr>
          <p:cNvPr id="4" name="AutoShape 236">
            <a:extLst>
              <a:ext uri="{FF2B5EF4-FFF2-40B4-BE49-F238E27FC236}">
                <a16:creationId xmlns:a16="http://schemas.microsoft.com/office/drawing/2014/main" id="{89CB97F3-1599-4F8E-B384-0AD259A5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431" y="2759212"/>
            <a:ext cx="1259201" cy="660048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Project Initiation</a:t>
            </a:r>
          </a:p>
        </p:txBody>
      </p:sp>
      <p:sp>
        <p:nvSpPr>
          <p:cNvPr id="5" name="AutoShape 236">
            <a:extLst>
              <a:ext uri="{FF2B5EF4-FFF2-40B4-BE49-F238E27FC236}">
                <a16:creationId xmlns:a16="http://schemas.microsoft.com/office/drawing/2014/main" id="{08FB2E66-D1FD-4889-A59A-7734728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442" y="2759481"/>
            <a:ext cx="1259201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Centre  Management</a:t>
            </a:r>
          </a:p>
        </p:txBody>
      </p:sp>
      <p:sp>
        <p:nvSpPr>
          <p:cNvPr id="6" name="AutoShape 236">
            <a:extLst>
              <a:ext uri="{FF2B5EF4-FFF2-40B4-BE49-F238E27FC236}">
                <a16:creationId xmlns:a16="http://schemas.microsoft.com/office/drawing/2014/main" id="{59973D0A-4EE4-47D7-96EF-64E147451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53" y="2759481"/>
            <a:ext cx="1259202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Candidate Management</a:t>
            </a:r>
          </a:p>
        </p:txBody>
      </p:sp>
      <p:sp>
        <p:nvSpPr>
          <p:cNvPr id="8" name="AutoShape 236">
            <a:extLst>
              <a:ext uri="{FF2B5EF4-FFF2-40B4-BE49-F238E27FC236}">
                <a16:creationId xmlns:a16="http://schemas.microsoft.com/office/drawing/2014/main" id="{16372DFB-63AF-4F8B-8049-3CF0129A1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499" y="2749989"/>
            <a:ext cx="1259201" cy="678495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Placement Management</a:t>
            </a:r>
          </a:p>
        </p:txBody>
      </p:sp>
      <p:sp>
        <p:nvSpPr>
          <p:cNvPr id="9" name="AutoShape 236">
            <a:extLst>
              <a:ext uri="{FF2B5EF4-FFF2-40B4-BE49-F238E27FC236}">
                <a16:creationId xmlns:a16="http://schemas.microsoft.com/office/drawing/2014/main" id="{AE0A768E-261C-436F-9BFF-F8E0E93D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489" y="2749989"/>
            <a:ext cx="1259201" cy="678495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OJT Management</a:t>
            </a:r>
          </a:p>
        </p:txBody>
      </p:sp>
      <p:sp>
        <p:nvSpPr>
          <p:cNvPr id="10" name="AutoShape 236">
            <a:extLst>
              <a:ext uri="{FF2B5EF4-FFF2-40B4-BE49-F238E27FC236}">
                <a16:creationId xmlns:a16="http://schemas.microsoft.com/office/drawing/2014/main" id="{23151E4D-BAEA-4AFF-9B8A-D1FA04DD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77" y="2759481"/>
            <a:ext cx="1259202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Training Management</a:t>
            </a:r>
          </a:p>
        </p:txBody>
      </p:sp>
      <p:sp>
        <p:nvSpPr>
          <p:cNvPr id="11" name="AutoShape 236">
            <a:extLst>
              <a:ext uri="{FF2B5EF4-FFF2-40B4-BE49-F238E27FC236}">
                <a16:creationId xmlns:a16="http://schemas.microsoft.com/office/drawing/2014/main" id="{CEB4212C-C22E-40AD-A10D-43BB41125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465" y="2759481"/>
            <a:ext cx="1259202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Batch Management</a:t>
            </a:r>
          </a:p>
        </p:txBody>
      </p:sp>
      <p:sp>
        <p:nvSpPr>
          <p:cNvPr id="16" name="AutoShape 236">
            <a:extLst>
              <a:ext uri="{FF2B5EF4-FFF2-40B4-BE49-F238E27FC236}">
                <a16:creationId xmlns:a16="http://schemas.microsoft.com/office/drawing/2014/main" id="{CF3CAD9B-56E8-4031-97A8-78FF4178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952" y="5491936"/>
            <a:ext cx="1339877" cy="615738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Reports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DD189D9-A7AE-44B6-9D40-FA1B60ECAEDF}"/>
              </a:ext>
            </a:extLst>
          </p:cNvPr>
          <p:cNvSpPr/>
          <p:nvPr/>
        </p:nvSpPr>
        <p:spPr bwMode="auto">
          <a:xfrm>
            <a:off x="1541823" y="2982600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6D786B5-F08E-412C-892D-301D66E03A62}"/>
              </a:ext>
            </a:extLst>
          </p:cNvPr>
          <p:cNvSpPr/>
          <p:nvPr/>
        </p:nvSpPr>
        <p:spPr bwMode="auto">
          <a:xfrm>
            <a:off x="3018678" y="3010838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AC70FA6-13E6-4A37-9246-C6BFBCCC4C73}"/>
              </a:ext>
            </a:extLst>
          </p:cNvPr>
          <p:cNvSpPr/>
          <p:nvPr/>
        </p:nvSpPr>
        <p:spPr bwMode="auto">
          <a:xfrm>
            <a:off x="4508960" y="3010838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FB382E6-749C-4A12-A430-AC79F5BF6EF7}"/>
              </a:ext>
            </a:extLst>
          </p:cNvPr>
          <p:cNvSpPr/>
          <p:nvPr/>
        </p:nvSpPr>
        <p:spPr bwMode="auto">
          <a:xfrm>
            <a:off x="5983536" y="3015147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D97F5BF-F8B9-43F4-90B6-6FD617097452}"/>
              </a:ext>
            </a:extLst>
          </p:cNvPr>
          <p:cNvSpPr/>
          <p:nvPr/>
        </p:nvSpPr>
        <p:spPr bwMode="auto">
          <a:xfrm>
            <a:off x="7454379" y="3002034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3D28BBE-7A80-416A-899F-D7332750C46B}"/>
              </a:ext>
            </a:extLst>
          </p:cNvPr>
          <p:cNvSpPr/>
          <p:nvPr/>
        </p:nvSpPr>
        <p:spPr bwMode="auto">
          <a:xfrm>
            <a:off x="8951679" y="3010838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A9E0643-03DB-4A7F-AF57-75AA1F98AFCB}"/>
              </a:ext>
            </a:extLst>
          </p:cNvPr>
          <p:cNvSpPr/>
          <p:nvPr/>
        </p:nvSpPr>
        <p:spPr bwMode="auto">
          <a:xfrm>
            <a:off x="10448979" y="2993042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5F0664AB-CED1-4B53-88E3-98777DDBC6C2}"/>
              </a:ext>
            </a:extLst>
          </p:cNvPr>
          <p:cNvSpPr/>
          <p:nvPr/>
        </p:nvSpPr>
        <p:spPr>
          <a:xfrm rot="16200000">
            <a:off x="5943519" y="1519964"/>
            <a:ext cx="276826" cy="7344230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B02A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1DD3DC-1CF6-48BA-8294-5CF9E6478A2A}"/>
              </a:ext>
            </a:extLst>
          </p:cNvPr>
          <p:cNvSpPr/>
          <p:nvPr/>
        </p:nvSpPr>
        <p:spPr>
          <a:xfrm>
            <a:off x="126609" y="2530438"/>
            <a:ext cx="11957539" cy="3743753"/>
          </a:xfrm>
          <a:prstGeom prst="roundRect">
            <a:avLst>
              <a:gd name="adj" fmla="val 417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7994-7D2E-4B4F-8E22-17CE9F95FB5C}"/>
              </a:ext>
            </a:extLst>
          </p:cNvPr>
          <p:cNvGrpSpPr/>
          <p:nvPr/>
        </p:nvGrpSpPr>
        <p:grpSpPr>
          <a:xfrm>
            <a:off x="1665674" y="1112271"/>
            <a:ext cx="8801162" cy="1024581"/>
            <a:chOff x="1665674" y="1112271"/>
            <a:chExt cx="8801162" cy="1024581"/>
          </a:xfrm>
        </p:grpSpPr>
        <p:sp>
          <p:nvSpPr>
            <p:cNvPr id="36" name="AutoShape 236">
              <a:extLst>
                <a:ext uri="{FF2B5EF4-FFF2-40B4-BE49-F238E27FC236}">
                  <a16:creationId xmlns:a16="http://schemas.microsoft.com/office/drawing/2014/main" id="{3B364B8F-AC12-498E-8A00-3F68AA44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188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PRN Application</a:t>
              </a:r>
            </a:p>
          </p:txBody>
        </p:sp>
        <p:sp>
          <p:nvSpPr>
            <p:cNvPr id="37" name="AutoShape 236">
              <a:extLst>
                <a:ext uri="{FF2B5EF4-FFF2-40B4-BE49-F238E27FC236}">
                  <a16:creationId xmlns:a16="http://schemas.microsoft.com/office/drawing/2014/main" id="{85A12408-EF88-4C02-AEF5-FA612830E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445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Kaushal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Pragati </a:t>
              </a:r>
            </a:p>
          </p:txBody>
        </p:sp>
        <p:sp>
          <p:nvSpPr>
            <p:cNvPr id="38" name="AutoShape 236">
              <a:extLst>
                <a:ext uri="{FF2B5EF4-FFF2-40B4-BE49-F238E27FC236}">
                  <a16:creationId xmlns:a16="http://schemas.microsoft.com/office/drawing/2014/main" id="{7CE7B134-94C3-4731-B4E0-B87FB9C23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02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Assessment &amp;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Certification </a:t>
              </a:r>
            </a:p>
          </p:txBody>
        </p:sp>
        <p:sp>
          <p:nvSpPr>
            <p:cNvPr id="39" name="AutoShape 236">
              <a:extLst>
                <a:ext uri="{FF2B5EF4-FFF2-40B4-BE49-F238E27FC236}">
                  <a16:creationId xmlns:a16="http://schemas.microsoft.com/office/drawing/2014/main" id="{276B5B59-F132-49D9-BFBC-4E8BEB9B0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958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AEBAS</a:t>
              </a:r>
            </a:p>
          </p:txBody>
        </p:sp>
        <p:sp>
          <p:nvSpPr>
            <p:cNvPr id="44" name="AutoShape 236">
              <a:extLst>
                <a:ext uri="{FF2B5EF4-FFF2-40B4-BE49-F238E27FC236}">
                  <a16:creationId xmlns:a16="http://schemas.microsoft.com/office/drawing/2014/main" id="{9D1F0776-D0BC-4871-9320-2B2A3026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931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Proposal &amp;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Appraisal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B9221-2C11-4A6B-BC74-BA6427A7A54C}"/>
                </a:ext>
              </a:extLst>
            </p:cNvPr>
            <p:cNvSpPr txBox="1"/>
            <p:nvPr/>
          </p:nvSpPr>
          <p:spPr>
            <a:xfrm>
              <a:off x="4958602" y="1112271"/>
              <a:ext cx="2164960" cy="313070"/>
            </a:xfrm>
            <a:prstGeom prst="rect">
              <a:avLst/>
            </a:prstGeom>
            <a:noFill/>
          </p:spPr>
          <p:txBody>
            <a:bodyPr vert="horz" wrap="non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43B02A"/>
                  </a:solidFill>
                </a:rPr>
                <a:t>Integration &amp; Data Sharing </a:t>
              </a:r>
            </a:p>
          </p:txBody>
        </p:sp>
        <p:sp>
          <p:nvSpPr>
            <p:cNvPr id="47" name="AutoShape 236">
              <a:extLst>
                <a:ext uri="{FF2B5EF4-FFF2-40B4-BE49-F238E27FC236}">
                  <a16:creationId xmlns:a16="http://schemas.microsoft.com/office/drawing/2014/main" id="{D6E83DE4-B1FF-4FA2-A1D4-693B0BFAE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674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Kaushal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Panjee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CA795C-EFAF-42B7-ADFB-7613B59CC98A}"/>
              </a:ext>
            </a:extLst>
          </p:cNvPr>
          <p:cNvGrpSpPr/>
          <p:nvPr/>
        </p:nvGrpSpPr>
        <p:grpSpPr>
          <a:xfrm>
            <a:off x="2491627" y="3572434"/>
            <a:ext cx="7146299" cy="382496"/>
            <a:chOff x="2518585" y="3518399"/>
            <a:chExt cx="7146299" cy="382496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04BF6312-3D10-42E2-884B-E98E7485A9DB}"/>
                </a:ext>
              </a:extLst>
            </p:cNvPr>
            <p:cNvSpPr/>
            <p:nvPr/>
          </p:nvSpPr>
          <p:spPr>
            <a:xfrm rot="16200000">
              <a:off x="5972859" y="190718"/>
              <a:ext cx="237751" cy="7146299"/>
            </a:xfrm>
            <a:prstGeom prst="leftBrac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3B02A"/>
                </a:solidFill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E9A34227-0E12-45E6-996C-6EFBF7C7F92A}"/>
                </a:ext>
              </a:extLst>
            </p:cNvPr>
            <p:cNvSpPr/>
            <p:nvPr/>
          </p:nvSpPr>
          <p:spPr bwMode="auto">
            <a:xfrm rot="16200000">
              <a:off x="5910018" y="3593252"/>
              <a:ext cx="382496" cy="23278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6DC2D2-4F77-408D-9F86-69BE65B96DF4}"/>
              </a:ext>
            </a:extLst>
          </p:cNvPr>
          <p:cNvGrpSpPr/>
          <p:nvPr/>
        </p:nvGrpSpPr>
        <p:grpSpPr>
          <a:xfrm>
            <a:off x="2555289" y="4142733"/>
            <a:ext cx="7054758" cy="906025"/>
            <a:chOff x="3290294" y="4051064"/>
            <a:chExt cx="7054758" cy="90602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CE909D4-4ADC-4E7F-8F80-73042D49830A}"/>
                </a:ext>
              </a:extLst>
            </p:cNvPr>
            <p:cNvGrpSpPr/>
            <p:nvPr/>
          </p:nvGrpSpPr>
          <p:grpSpPr>
            <a:xfrm>
              <a:off x="3290294" y="4051064"/>
              <a:ext cx="5635857" cy="906025"/>
              <a:chOff x="3269469" y="4051064"/>
              <a:chExt cx="5635857" cy="906025"/>
            </a:xfrm>
          </p:grpSpPr>
          <p:sp>
            <p:nvSpPr>
              <p:cNvPr id="12" name="AutoShape 236">
                <a:extLst>
                  <a:ext uri="{FF2B5EF4-FFF2-40B4-BE49-F238E27FC236}">
                    <a16:creationId xmlns:a16="http://schemas.microsoft.com/office/drawing/2014/main" id="{72AE3E07-2ACD-41CF-AEE8-84FE63D6A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655" y="4051064"/>
                <a:ext cx="1339878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Inspection Management</a:t>
                </a:r>
              </a:p>
            </p:txBody>
          </p:sp>
          <p:sp>
            <p:nvSpPr>
              <p:cNvPr id="14" name="AutoShape 236">
                <a:extLst>
                  <a:ext uri="{FF2B5EF4-FFF2-40B4-BE49-F238E27FC236}">
                    <a16:creationId xmlns:a16="http://schemas.microsoft.com/office/drawing/2014/main" id="{DBA7C944-BA29-4DBD-83F0-851A9219F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9841" y="4051064"/>
                <a:ext cx="1339877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Placement Verification</a:t>
                </a:r>
              </a:p>
            </p:txBody>
          </p:sp>
          <p:sp>
            <p:nvSpPr>
              <p:cNvPr id="15" name="AutoShape 236">
                <a:extLst>
                  <a:ext uri="{FF2B5EF4-FFF2-40B4-BE49-F238E27FC236}">
                    <a16:creationId xmlns:a16="http://schemas.microsoft.com/office/drawing/2014/main" id="{9DDEFBEA-7CDC-4201-A783-FCC3011E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5025" y="4051064"/>
                <a:ext cx="1300301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Advisories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&amp; Alerts</a:t>
                </a:r>
              </a:p>
            </p:txBody>
          </p:sp>
          <p:sp>
            <p:nvSpPr>
              <p:cNvPr id="20" name="AutoShape 236">
                <a:extLst>
                  <a:ext uri="{FF2B5EF4-FFF2-40B4-BE49-F238E27FC236}">
                    <a16:creationId xmlns:a16="http://schemas.microsoft.com/office/drawing/2014/main" id="{F89C664F-2695-4B9C-B0FC-6613C3D20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469" y="4051064"/>
                <a:ext cx="1339878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Due Diligence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938FD4-ABDD-41A1-981A-09F911888F59}"/>
                  </a:ext>
                </a:extLst>
              </p:cNvPr>
              <p:cNvSpPr txBox="1"/>
              <p:nvPr/>
            </p:nvSpPr>
            <p:spPr>
              <a:xfrm>
                <a:off x="6034307" y="4644019"/>
                <a:ext cx="2164960" cy="313070"/>
              </a:xfrm>
              <a:prstGeom prst="rect">
                <a:avLst/>
              </a:prstGeom>
              <a:noFill/>
            </p:spPr>
            <p:txBody>
              <a:bodyPr vert="horz" wrap="none" lIns="54610" tIns="54610" rIns="54610" bIns="54610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Monitoring &amp; Evaluation </a:t>
                </a:r>
              </a:p>
            </p:txBody>
          </p:sp>
        </p:grpSp>
        <p:sp>
          <p:nvSpPr>
            <p:cNvPr id="54" name="AutoShape 236">
              <a:extLst>
                <a:ext uri="{FF2B5EF4-FFF2-40B4-BE49-F238E27FC236}">
                  <a16:creationId xmlns:a16="http://schemas.microsoft.com/office/drawing/2014/main" id="{10266DF7-096F-42D2-AD22-E7452ECE0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4751" y="4051064"/>
              <a:ext cx="1300301" cy="615738"/>
            </a:xfrm>
            <a:prstGeom prst="roundRect">
              <a:avLst>
                <a:gd name="adj" fmla="val 16667"/>
              </a:avLst>
            </a:prstGeom>
            <a:solidFill>
              <a:srgbClr val="0091DA"/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charset="-128"/>
                </a:rPr>
                <a:t>Change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charset="-128"/>
                </a:rPr>
                <a:t>Management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A7A779-DF15-4FD8-8BFC-54A8449315A8}"/>
              </a:ext>
            </a:extLst>
          </p:cNvPr>
          <p:cNvGrpSpPr/>
          <p:nvPr/>
        </p:nvGrpSpPr>
        <p:grpSpPr>
          <a:xfrm>
            <a:off x="1326807" y="2164608"/>
            <a:ext cx="9511724" cy="369588"/>
            <a:chOff x="1326807" y="2164608"/>
            <a:chExt cx="9511724" cy="369588"/>
          </a:xfrm>
        </p:grpSpPr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3BC5D054-1107-455D-978E-FB7C3DA1B703}"/>
                </a:ext>
              </a:extLst>
            </p:cNvPr>
            <p:cNvSpPr/>
            <p:nvPr/>
          </p:nvSpPr>
          <p:spPr>
            <a:xfrm rot="16200000">
              <a:off x="5910939" y="-2402810"/>
              <a:ext cx="343460" cy="9511724"/>
            </a:xfrm>
            <a:prstGeom prst="leftBrac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3B02A"/>
                </a:solidFill>
              </a:endParaRPr>
            </a:p>
          </p:txBody>
        </p:sp>
        <p:sp>
          <p:nvSpPr>
            <p:cNvPr id="56" name="Arrow: Up-Down 55">
              <a:extLst>
                <a:ext uri="{FF2B5EF4-FFF2-40B4-BE49-F238E27FC236}">
                  <a16:creationId xmlns:a16="http://schemas.microsoft.com/office/drawing/2014/main" id="{D24FCCF0-05DD-44F4-988C-0AEA7C21FD73}"/>
                </a:ext>
              </a:extLst>
            </p:cNvPr>
            <p:cNvSpPr/>
            <p:nvPr/>
          </p:nvSpPr>
          <p:spPr>
            <a:xfrm>
              <a:off x="5921090" y="2164608"/>
              <a:ext cx="287375" cy="369588"/>
            </a:xfrm>
            <a:prstGeom prst="up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8C43DA0-2DC2-4344-93E6-FCB09B5EC362}"/>
              </a:ext>
            </a:extLst>
          </p:cNvPr>
          <p:cNvSpPr/>
          <p:nvPr/>
        </p:nvSpPr>
        <p:spPr>
          <a:xfrm>
            <a:off x="9698635" y="5846064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Kaushal Bharat 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Action Button: Go Home 4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F373E03-AEE1-47DF-925B-F06016B3D43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/>
          <p:nvPr/>
        </p:nvSpPr>
        <p:spPr>
          <a:xfrm>
            <a:off x="5284671" y="2357767"/>
            <a:ext cx="1881077" cy="535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SG" spc="-5">
                <a:latin typeface="Trebuchet MS"/>
                <a:cs typeface="Trebuchet MS"/>
              </a:rPr>
              <a:t>State</a:t>
            </a:r>
            <a:r>
              <a:rPr lang="en-SG" spc="-145">
                <a:latin typeface="Trebuchet MS"/>
                <a:cs typeface="Trebuchet MS"/>
              </a:rPr>
              <a:t> </a:t>
            </a:r>
            <a:r>
              <a:rPr lang="en-SG" spc="-10">
                <a:latin typeface="Trebuchet MS"/>
                <a:cs typeface="Trebuchet MS"/>
              </a:rPr>
              <a:t>Admin</a:t>
            </a:r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708240" y="3198304"/>
            <a:ext cx="1427612" cy="555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" algn="ctr">
              <a:lnSpc>
                <a:spcPts val="1795"/>
              </a:lnSpc>
              <a:spcBef>
                <a:spcPts val="95"/>
              </a:spcBef>
            </a:pPr>
            <a:r>
              <a:rPr lang="en-SG" spc="-5">
                <a:latin typeface="Trebuchet MS"/>
                <a:cs typeface="Trebuchet MS"/>
              </a:rPr>
              <a:t>State</a:t>
            </a:r>
            <a:endParaRPr lang="en-SG">
              <a:latin typeface="Trebuchet MS"/>
              <a:cs typeface="Trebuchet MS"/>
            </a:endParaRPr>
          </a:p>
          <a:p>
            <a:pPr algn="ctr">
              <a:lnSpc>
                <a:spcPts val="1795"/>
              </a:lnSpc>
            </a:pPr>
            <a:r>
              <a:rPr lang="en-SG" spc="-5">
                <a:latin typeface="Trebuchet MS"/>
                <a:cs typeface="Trebuchet MS"/>
              </a:rPr>
              <a:t>Opera</a:t>
            </a:r>
            <a:r>
              <a:rPr lang="en-SG">
                <a:latin typeface="Trebuchet MS"/>
                <a:cs typeface="Trebuchet MS"/>
              </a:rPr>
              <a:t>t</a:t>
            </a:r>
            <a:r>
              <a:rPr lang="en-SG" spc="-10">
                <a:latin typeface="Trebuchet MS"/>
                <a:cs typeface="Trebuchet MS"/>
              </a:rPr>
              <a:t>i</a:t>
            </a:r>
            <a:r>
              <a:rPr lang="en-SG" spc="-15">
                <a:latin typeface="Trebuchet MS"/>
                <a:cs typeface="Trebuchet MS"/>
              </a:rPr>
              <a:t>o</a:t>
            </a:r>
            <a:r>
              <a:rPr lang="en-SG" spc="-10">
                <a:latin typeface="Trebuchet MS"/>
                <a:cs typeface="Trebuchet MS"/>
              </a:rPr>
              <a:t>ns</a:t>
            </a:r>
            <a:endParaRPr lang="en-SG" dirty="0">
              <a:latin typeface="Trebuchet MS"/>
              <a:cs typeface="Trebuchet MS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708241" y="4173579"/>
            <a:ext cx="1427611" cy="881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55563" algn="ctr">
              <a:lnSpc>
                <a:spcPts val="1795"/>
              </a:lnSpc>
              <a:spcBef>
                <a:spcPts val="95"/>
              </a:spcBef>
            </a:pPr>
            <a:r>
              <a:rPr lang="en-SG" spc="-5" dirty="0">
                <a:latin typeface="Trebuchet MS"/>
                <a:cs typeface="Trebuchet MS"/>
              </a:rPr>
              <a:t>State</a:t>
            </a:r>
            <a:r>
              <a:rPr lang="en-SG" dirty="0">
                <a:latin typeface="Trebuchet MS"/>
                <a:cs typeface="Trebuchet MS"/>
              </a:rPr>
              <a:t> </a:t>
            </a:r>
            <a:r>
              <a:rPr lang="en-SG" spc="-5" dirty="0">
                <a:latin typeface="Trebuchet MS"/>
                <a:cs typeface="Trebuchet MS"/>
              </a:rPr>
              <a:t>Op</a:t>
            </a:r>
            <a:r>
              <a:rPr lang="en-SG" dirty="0">
                <a:latin typeface="Trebuchet MS"/>
                <a:cs typeface="Trebuchet MS"/>
              </a:rPr>
              <a:t>e</a:t>
            </a:r>
            <a:r>
              <a:rPr lang="en-SG" spc="-5" dirty="0">
                <a:latin typeface="Trebuchet MS"/>
                <a:cs typeface="Trebuchet MS"/>
              </a:rPr>
              <a:t>ra</a:t>
            </a:r>
            <a:r>
              <a:rPr lang="en-SG" spc="-10" dirty="0">
                <a:latin typeface="Trebuchet MS"/>
                <a:cs typeface="Trebuchet MS"/>
              </a:rPr>
              <a:t>t</a:t>
            </a:r>
            <a:r>
              <a:rPr lang="en-SG" spc="-5" dirty="0">
                <a:latin typeface="Trebuchet MS"/>
                <a:cs typeface="Trebuchet MS"/>
              </a:rPr>
              <a:t>i</a:t>
            </a:r>
            <a:r>
              <a:rPr lang="en-SG" spc="-10" dirty="0">
                <a:latin typeface="Trebuchet MS"/>
                <a:cs typeface="Trebuchet MS"/>
              </a:rPr>
              <a:t>ons  </a:t>
            </a:r>
            <a:r>
              <a:rPr lang="en-SG" spc="-5" dirty="0">
                <a:latin typeface="Trebuchet MS"/>
                <a:cs typeface="Trebuchet MS"/>
              </a:rPr>
              <a:t>(Finance</a:t>
            </a:r>
            <a:r>
              <a:rPr lang="en-SG" sz="1600" spc="-5" dirty="0">
                <a:latin typeface="Trebuchet MS"/>
                <a:cs typeface="Trebuchet MS"/>
              </a:rPr>
              <a:t>)</a:t>
            </a:r>
            <a:endParaRPr lang="en-SG"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1944" y="1599057"/>
            <a:ext cx="353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PIA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2" name="object 28"/>
          <p:cNvSpPr/>
          <p:nvPr/>
        </p:nvSpPr>
        <p:spPr>
          <a:xfrm>
            <a:off x="690204" y="2357770"/>
            <a:ext cx="1775287" cy="52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 spc="-10" dirty="0">
                <a:latin typeface="Trebuchet MS"/>
                <a:cs typeface="Trebuchet MS"/>
              </a:rPr>
              <a:t>MoRD</a:t>
            </a:r>
            <a:r>
              <a:rPr lang="en-US" spc="-140" dirty="0">
                <a:latin typeface="Trebuchet MS"/>
                <a:cs typeface="Trebuchet MS"/>
              </a:rPr>
              <a:t>    </a:t>
            </a:r>
            <a:r>
              <a:rPr lang="en-US" spc="-10" dirty="0">
                <a:latin typeface="Trebuchet MS"/>
                <a:cs typeface="Trebuchet MS"/>
              </a:rPr>
              <a:t>Admin.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25" name="object 31"/>
          <p:cNvSpPr/>
          <p:nvPr/>
        </p:nvSpPr>
        <p:spPr>
          <a:xfrm>
            <a:off x="1079836" y="3224567"/>
            <a:ext cx="1333798" cy="572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>
              <a:lnSpc>
                <a:spcPts val="1795"/>
              </a:lnSpc>
              <a:spcBef>
                <a:spcPts val="95"/>
              </a:spcBef>
            </a:pPr>
            <a:r>
              <a:rPr lang="en-US" spc="-10" dirty="0">
                <a:latin typeface="Trebuchet MS"/>
                <a:cs typeface="Trebuchet MS"/>
              </a:rPr>
              <a:t>MoRD</a:t>
            </a:r>
            <a:endParaRPr lang="en-US" dirty="0">
              <a:latin typeface="Trebuchet MS"/>
              <a:cs typeface="Trebuchet MS"/>
            </a:endParaRPr>
          </a:p>
          <a:p>
            <a:pPr algn="ctr">
              <a:lnSpc>
                <a:spcPts val="1795"/>
              </a:lnSpc>
            </a:pPr>
            <a:r>
              <a:rPr lang="en-US" spc="-5" dirty="0">
                <a:latin typeface="Trebuchet MS"/>
                <a:cs typeface="Trebuchet MS"/>
              </a:rPr>
              <a:t>Op</a:t>
            </a:r>
            <a:r>
              <a:rPr lang="en-US" dirty="0">
                <a:latin typeface="Trebuchet MS"/>
                <a:cs typeface="Trebuchet MS"/>
              </a:rPr>
              <a:t>e</a:t>
            </a:r>
            <a:r>
              <a:rPr lang="en-US" spc="-5" dirty="0">
                <a:latin typeface="Trebuchet MS"/>
                <a:cs typeface="Trebuchet MS"/>
              </a:rPr>
              <a:t>ra</a:t>
            </a:r>
            <a:r>
              <a:rPr lang="en-US" spc="-10" dirty="0">
                <a:latin typeface="Trebuchet MS"/>
                <a:cs typeface="Trebuchet MS"/>
              </a:rPr>
              <a:t>t</a:t>
            </a:r>
            <a:r>
              <a:rPr lang="en-US" spc="-5" dirty="0">
                <a:latin typeface="Trebuchet MS"/>
                <a:cs typeface="Trebuchet MS"/>
              </a:rPr>
              <a:t>i</a:t>
            </a:r>
            <a:r>
              <a:rPr lang="en-US" spc="-10" dirty="0">
                <a:latin typeface="Trebuchet MS"/>
                <a:cs typeface="Trebuchet MS"/>
              </a:rPr>
              <a:t>ons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0" name="object 36"/>
          <p:cNvSpPr/>
          <p:nvPr/>
        </p:nvSpPr>
        <p:spPr>
          <a:xfrm>
            <a:off x="3037298" y="2371833"/>
            <a:ext cx="1735284" cy="52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 spc="-5" dirty="0">
                <a:latin typeface="Trebuchet MS"/>
                <a:cs typeface="Trebuchet MS"/>
              </a:rPr>
              <a:t>CTSA</a:t>
            </a:r>
            <a:r>
              <a:rPr lang="en-US" sz="1600" spc="-229" dirty="0">
                <a:latin typeface="Trebuchet MS"/>
                <a:cs typeface="Trebuchet MS"/>
              </a:rPr>
              <a:t> </a:t>
            </a:r>
            <a:r>
              <a:rPr lang="en-US" spc="-10" dirty="0">
                <a:latin typeface="Trebuchet MS"/>
                <a:cs typeface="Trebuchet MS"/>
              </a:rPr>
              <a:t>Admin.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3" name="object 39"/>
          <p:cNvSpPr/>
          <p:nvPr/>
        </p:nvSpPr>
        <p:spPr>
          <a:xfrm>
            <a:off x="3402315" y="3224566"/>
            <a:ext cx="1327445" cy="561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lnSpc>
                <a:spcPts val="1795"/>
              </a:lnSpc>
              <a:spcBef>
                <a:spcPts val="95"/>
              </a:spcBef>
            </a:pPr>
            <a:r>
              <a:rPr lang="en-US" spc="-5">
                <a:latin typeface="Trebuchet MS"/>
                <a:cs typeface="Trebuchet MS"/>
              </a:rPr>
              <a:t>CTSA</a:t>
            </a:r>
            <a:endParaRPr lang="en-US">
              <a:latin typeface="Trebuchet MS"/>
              <a:cs typeface="Trebuchet MS"/>
            </a:endParaRPr>
          </a:p>
          <a:p>
            <a:pPr algn="ctr">
              <a:lnSpc>
                <a:spcPts val="1795"/>
              </a:lnSpc>
            </a:pPr>
            <a:r>
              <a:rPr lang="en-US" spc="-5">
                <a:latin typeface="Trebuchet MS"/>
                <a:cs typeface="Trebuchet MS"/>
              </a:rPr>
              <a:t>Op</a:t>
            </a:r>
            <a:r>
              <a:rPr lang="en-US">
                <a:latin typeface="Trebuchet MS"/>
                <a:cs typeface="Trebuchet MS"/>
              </a:rPr>
              <a:t>e</a:t>
            </a:r>
            <a:r>
              <a:rPr lang="en-US" spc="-5">
                <a:latin typeface="Trebuchet MS"/>
                <a:cs typeface="Trebuchet MS"/>
              </a:rPr>
              <a:t>ra</a:t>
            </a:r>
            <a:r>
              <a:rPr lang="en-US" spc="-10">
                <a:latin typeface="Trebuchet MS"/>
                <a:cs typeface="Trebuchet MS"/>
              </a:rPr>
              <a:t>t</a:t>
            </a:r>
            <a:r>
              <a:rPr lang="en-US" spc="-5">
                <a:latin typeface="Trebuchet MS"/>
                <a:cs typeface="Trebuchet MS"/>
              </a:rPr>
              <a:t>i</a:t>
            </a:r>
            <a:r>
              <a:rPr lang="en-US" spc="-10">
                <a:latin typeface="Trebuchet MS"/>
                <a:cs typeface="Trebuchet MS"/>
              </a:rPr>
              <a:t>ons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7" name="object 6"/>
          <p:cNvSpPr/>
          <p:nvPr/>
        </p:nvSpPr>
        <p:spPr>
          <a:xfrm>
            <a:off x="7589103" y="2360194"/>
            <a:ext cx="1932591" cy="48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 dirty="0">
                <a:latin typeface="Trebuchet MS"/>
                <a:cs typeface="Trebuchet MS"/>
              </a:rPr>
              <a:t>PIA Admin.</a:t>
            </a:r>
          </a:p>
        </p:txBody>
      </p:sp>
      <p:sp>
        <p:nvSpPr>
          <p:cNvPr id="38" name="object 9"/>
          <p:cNvSpPr/>
          <p:nvPr/>
        </p:nvSpPr>
        <p:spPr>
          <a:xfrm>
            <a:off x="8054492" y="3207590"/>
            <a:ext cx="1451984" cy="58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>
                <a:latin typeface="Trebuchet MS"/>
                <a:cs typeface="Trebuchet MS"/>
              </a:rPr>
              <a:t>PIA OP Team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9" name="object 9"/>
          <p:cNvSpPr/>
          <p:nvPr/>
        </p:nvSpPr>
        <p:spPr>
          <a:xfrm>
            <a:off x="8070243" y="4173579"/>
            <a:ext cx="1450541" cy="548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>
                <a:latin typeface="Trebuchet MS"/>
                <a:cs typeface="Trebuchet MS"/>
              </a:rPr>
              <a:t>PIA Q-Team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Users &amp; Access Levels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6CAFEDC4-6E41-4AB4-81A5-03E7092D10E0}"/>
              </a:ext>
            </a:extLst>
          </p:cNvPr>
          <p:cNvSpPr/>
          <p:nvPr/>
        </p:nvSpPr>
        <p:spPr>
          <a:xfrm>
            <a:off x="9931560" y="1335430"/>
            <a:ext cx="1699264" cy="5639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OTHERS</a:t>
            </a:r>
            <a:endParaRPr sz="2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7675F3-21CC-4FE5-BD81-3A89A494914A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1577847" y="2884450"/>
            <a:ext cx="1" cy="31791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213D8B4A-7821-467D-83AA-0E432B046A4E}"/>
              </a:ext>
            </a:extLst>
          </p:cNvPr>
          <p:cNvSpPr/>
          <p:nvPr/>
        </p:nvSpPr>
        <p:spPr>
          <a:xfrm>
            <a:off x="561176" y="1335430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Trebuchet MS"/>
              </a:rPr>
              <a:t>MoRD</a:t>
            </a:r>
          </a:p>
        </p:txBody>
      </p:sp>
      <p:sp>
        <p:nvSpPr>
          <p:cNvPr id="36" name="Callout: Down Arrow 35">
            <a:extLst>
              <a:ext uri="{FF2B5EF4-FFF2-40B4-BE49-F238E27FC236}">
                <a16:creationId xmlns:a16="http://schemas.microsoft.com/office/drawing/2014/main" id="{216F1238-1F91-4483-A6F5-B61F35B565B4}"/>
              </a:ext>
            </a:extLst>
          </p:cNvPr>
          <p:cNvSpPr/>
          <p:nvPr/>
        </p:nvSpPr>
        <p:spPr>
          <a:xfrm>
            <a:off x="2879565" y="1335430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Trebuchet MS"/>
              </a:rPr>
              <a:t>CTSA</a:t>
            </a:r>
          </a:p>
        </p:txBody>
      </p:sp>
      <p:sp>
        <p:nvSpPr>
          <p:cNvPr id="40" name="Callout: Down Arrow 39">
            <a:extLst>
              <a:ext uri="{FF2B5EF4-FFF2-40B4-BE49-F238E27FC236}">
                <a16:creationId xmlns:a16="http://schemas.microsoft.com/office/drawing/2014/main" id="{DC353659-CADC-4643-B815-C99458BFFCBE}"/>
              </a:ext>
            </a:extLst>
          </p:cNvPr>
          <p:cNvSpPr/>
          <p:nvPr/>
        </p:nvSpPr>
        <p:spPr>
          <a:xfrm>
            <a:off x="5197954" y="1344841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SG" sz="1600" b="1" dirty="0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endParaRPr lang="en-SG" sz="1600" b="1" dirty="0">
              <a:latin typeface="Trebuchet MS"/>
              <a:cs typeface="Trebuchet MS"/>
            </a:endParaRPr>
          </a:p>
        </p:txBody>
      </p:sp>
      <p:sp>
        <p:nvSpPr>
          <p:cNvPr id="41" name="Callout: Down Arrow 40">
            <a:extLst>
              <a:ext uri="{FF2B5EF4-FFF2-40B4-BE49-F238E27FC236}">
                <a16:creationId xmlns:a16="http://schemas.microsoft.com/office/drawing/2014/main" id="{5E4DD376-079F-4AC2-8FCB-25FE5E51F93A}"/>
              </a:ext>
            </a:extLst>
          </p:cNvPr>
          <p:cNvSpPr/>
          <p:nvPr/>
        </p:nvSpPr>
        <p:spPr>
          <a:xfrm>
            <a:off x="7516343" y="1344841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SG" sz="1600" b="1" dirty="0">
                <a:solidFill>
                  <a:srgbClr val="FFFFFF"/>
                </a:solidFill>
                <a:latin typeface="Trebuchet MS"/>
                <a:cs typeface="Trebuchet MS"/>
              </a:rPr>
              <a:t>PIA</a:t>
            </a:r>
            <a:endParaRPr lang="en-SG" sz="1600" b="1" dirty="0">
              <a:latin typeface="Trebuchet MS"/>
              <a:cs typeface="Trebuchet M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151679-6E0F-4146-81A2-3F179A877526}"/>
              </a:ext>
            </a:extLst>
          </p:cNvPr>
          <p:cNvCxnSpPr/>
          <p:nvPr/>
        </p:nvCxnSpPr>
        <p:spPr>
          <a:xfrm>
            <a:off x="3875657" y="2884450"/>
            <a:ext cx="71" cy="340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0BD5AF-DC1C-4061-8AB7-62D1A2B2D721}"/>
              </a:ext>
            </a:extLst>
          </p:cNvPr>
          <p:cNvCxnSpPr/>
          <p:nvPr/>
        </p:nvCxnSpPr>
        <p:spPr>
          <a:xfrm>
            <a:off x="6199937" y="2884449"/>
            <a:ext cx="71" cy="340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DE6005-1BCB-4AA3-9094-31BA1061F880}"/>
              </a:ext>
            </a:extLst>
          </p:cNvPr>
          <p:cNvCxnSpPr/>
          <p:nvPr/>
        </p:nvCxnSpPr>
        <p:spPr>
          <a:xfrm>
            <a:off x="8501656" y="2862248"/>
            <a:ext cx="71" cy="340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1FB1C3B-76FA-4277-8CBD-2D4A485F6518}"/>
              </a:ext>
            </a:extLst>
          </p:cNvPr>
          <p:cNvCxnSpPr>
            <a:endCxn id="39" idx="1"/>
          </p:cNvCxnSpPr>
          <p:nvPr/>
        </p:nvCxnSpPr>
        <p:spPr>
          <a:xfrm rot="16200000" flipH="1">
            <a:off x="7124949" y="3502664"/>
            <a:ext cx="1585710" cy="304877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CED538B-CC2F-4C96-8D82-BC77E4350089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4711360" y="3617521"/>
            <a:ext cx="1728334" cy="265428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3">
            <a:extLst>
              <a:ext uri="{FF2B5EF4-FFF2-40B4-BE49-F238E27FC236}">
                <a16:creationId xmlns:a16="http://schemas.microsoft.com/office/drawing/2014/main" id="{E35300B8-FA96-4943-85E6-278EF2EBA226}"/>
              </a:ext>
            </a:extLst>
          </p:cNvPr>
          <p:cNvSpPr/>
          <p:nvPr/>
        </p:nvSpPr>
        <p:spPr>
          <a:xfrm>
            <a:off x="11423721" y="6544307"/>
            <a:ext cx="719483" cy="26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  <a:hlinkClick r:id="rId7" action="ppaction://hlinksldjump"/>
              </a:rPr>
              <a:t>BACK</a:t>
            </a:r>
            <a:endParaRPr lang="en-US" sz="1400" spc="-5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" name="Action Button: Go Home 2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2451992-2E13-4E2F-9509-9227535A9925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038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0401" y="1264700"/>
            <a:ext cx="10917987" cy="5168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Designed and developed in-house by the DDU-GKY team of NIRDPR in guidance from MoRD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Compliant with the Guidelines, (SOP) and Notifications of MoRD for DDU-GKY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Committed for the alignment with Policy changes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Dedicated Helpdesk Team and Ticket System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Dedicated Resource for State Support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Dynamic Reporting &amp; Monitoring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Projects’ performance &amp; Evaluation 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Proposed  Single data repository for the programme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Key stakeholders- PIAs, States, TSAs, CTSAs and MoRD</a:t>
            </a:r>
            <a:endParaRPr lang="en-US" sz="2000" baseline="-25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000" dirty="0">
                <a:latin typeface="Trebuchet MS" panose="020B0603020202020204" pitchFamily="34" charset="0"/>
                <a:cs typeface="Arial" charset="0"/>
              </a:rPr>
              <a:t>Govt. being custodian, data security and integrity is ensured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115F9-6921-4E36-AC94-2BD1CBD64962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Benefits &amp; Advantages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D3FC76E-86F2-476D-83CA-6EB547728329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945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7006" y="1560479"/>
            <a:ext cx="10917987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b="1" dirty="0">
                <a:latin typeface="Trebuchet MS" panose="020B0603020202020204" pitchFamily="34" charset="0"/>
              </a:rPr>
              <a:t>State owned MIS can be integrated through API 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dirty="0">
                <a:latin typeface="Trebuchet MS" panose="020B0603020202020204" pitchFamily="34" charset="0"/>
              </a:rPr>
              <a:t>API - Tech support for API required from State for API based integration 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dirty="0">
                <a:latin typeface="Trebuchet MS" panose="020B0603020202020204" pitchFamily="34" charset="0"/>
              </a:rPr>
              <a:t>Data Based – Validated data as per Kaushal Bharat Format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b="1" dirty="0">
                <a:latin typeface="Trebuchet MS" panose="020B0603020202020204" pitchFamily="34" charset="0"/>
              </a:rPr>
              <a:t>Integrated with Kaushal Pragati (MPR) for migration of data available in MPR</a:t>
            </a:r>
            <a:endParaRPr lang="en-US" b="1" dirty="0">
              <a:latin typeface="Trebuchet MS" panose="020B0603020202020204" pitchFamily="34" charset="0"/>
              <a:cs typeface="Arial" charset="0"/>
            </a:endParaRP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dirty="0">
                <a:latin typeface="Trebuchet MS" panose="020B0603020202020204" pitchFamily="34" charset="0"/>
                <a:cs typeface="Arial" charset="0"/>
              </a:rPr>
              <a:t>All MPR data will be updated in one go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dirty="0">
                <a:latin typeface="Trebuchet MS" panose="020B0603020202020204" pitchFamily="34" charset="0"/>
                <a:cs typeface="Arial" charset="0"/>
              </a:rPr>
              <a:t>Remaining set of data will be updated by the Users through Single form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115F9-6921-4E36-AC94-2BD1CBD64962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Integration &amp; Rollout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6CC4E89-7C0E-4AB0-9C98-6E91568E4BDD}"/>
              </a:ext>
            </a:extLst>
          </p:cNvPr>
          <p:cNvSpPr txBox="1"/>
          <p:nvPr/>
        </p:nvSpPr>
        <p:spPr>
          <a:xfrm>
            <a:off x="637006" y="5013881"/>
            <a:ext cx="1091798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b="1" dirty="0">
                <a:latin typeface="Trebuchet MS" panose="020B0603020202020204" pitchFamily="34" charset="0"/>
              </a:rPr>
              <a:t>State wise rollout plan in March 2020 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3</a:t>
            </a:r>
            <a:r>
              <a:rPr lang="en-SG" sz="2000" baseline="30000" dirty="0">
                <a:latin typeface="Trebuchet MS" panose="020B0603020202020204" pitchFamily="34" charset="0"/>
              </a:rPr>
              <a:t>RD</a:t>
            </a:r>
            <a:r>
              <a:rPr lang="en-SG" sz="2000" dirty="0">
                <a:latin typeface="Trebuchet MS" panose="020B0603020202020204" pitchFamily="34" charset="0"/>
              </a:rPr>
              <a:t> week (2-3 Days) in Bhopal proposed - WIP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Handholding by NIRDPR, MIS- NIRDPR &amp; CTSA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E45D8-B6BA-4E8D-BFB4-8925B797E04D}"/>
              </a:ext>
            </a:extLst>
          </p:cNvPr>
          <p:cNvSpPr/>
          <p:nvPr/>
        </p:nvSpPr>
        <p:spPr>
          <a:xfrm>
            <a:off x="247676" y="4613771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Rollout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85444-3115-440C-9BDC-9AA093B3C596}"/>
              </a:ext>
            </a:extLst>
          </p:cNvPr>
          <p:cNvSpPr/>
          <p:nvPr/>
        </p:nvSpPr>
        <p:spPr>
          <a:xfrm>
            <a:off x="247676" y="1145209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Integration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2511711-1BEA-475D-87BB-F29BE2B06639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918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Modules &amp; Features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Users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51536"/>
              </p:ext>
            </p:extLst>
          </p:nvPr>
        </p:nvGraphicFramePr>
        <p:xfrm>
          <a:off x="192018" y="1132795"/>
          <a:ext cx="11591444" cy="49553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253646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609473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703100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897830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732227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7013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Key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2407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Profile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cs typeface="Latha" panose="020B0604020202020204" pitchFamily="34" charset="0"/>
                        </a:rPr>
                        <a:t>Creation of HR Profile of the users (PIA Only)</a:t>
                      </a:r>
                      <a:endParaRPr lang="en-IN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profile registration is mandatory for providing access to PIA employees.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561658003"/>
                  </a:ext>
                </a:extLst>
              </a:tr>
              <a:tr h="1766700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Creation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Different users depending on roles and organization can be registered like PIA OP Team, Q Team, State OP Team, State admin etc. </a:t>
                      </a:r>
                    </a:p>
                    <a:p>
                      <a:pPr marL="18000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Admin can reset password</a:t>
                      </a:r>
                    </a:p>
                    <a:p>
                      <a:pPr marL="18000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Lock/unlock the users</a:t>
                      </a:r>
                    </a:p>
                    <a:p>
                      <a:pPr marL="18000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Activate/deactivate the users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ADMIN of 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 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CTSA 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MoRD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 Higher level e.g. PIA login will be Created by the SRLM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 Profile registration for PIAs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4174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Profile Update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Captures basic details of the employees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As Above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 Profile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88192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Provides location based access i.e. an employee of a state will not be able to access for different state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As Above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User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</a:tbl>
          </a:graphicData>
        </a:graphic>
      </p:graphicFrame>
      <p:sp>
        <p:nvSpPr>
          <p:cNvPr id="12" name="object 33">
            <a:extLst>
              <a:ext uri="{FF2B5EF4-FFF2-40B4-BE49-F238E27FC236}">
                <a16:creationId xmlns:a16="http://schemas.microsoft.com/office/drawing/2014/main" id="{376E05D1-6F43-4653-B0C3-9A5C939B9F31}"/>
              </a:ext>
            </a:extLst>
          </p:cNvPr>
          <p:cNvSpPr/>
          <p:nvPr/>
        </p:nvSpPr>
        <p:spPr>
          <a:xfrm>
            <a:off x="11423721" y="6544307"/>
            <a:ext cx="719483" cy="26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  <a:hlinkClick r:id="rId3" action="ppaction://hlinksldjump"/>
              </a:rPr>
              <a:t>BACK</a:t>
            </a:r>
            <a:endParaRPr lang="en-US" sz="1400" spc="-5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D9BC50A-B1B9-478A-BC9D-27F72B198698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456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B394B4-241B-49D4-81E7-DBDA324167E3}"/>
              </a:ext>
            </a:extLst>
          </p:cNvPr>
          <p:cNvSpPr/>
          <p:nvPr/>
        </p:nvSpPr>
        <p:spPr>
          <a:xfrm rot="5400000">
            <a:off x="6720280" y="-3990724"/>
            <a:ext cx="1480991" cy="946244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DDUGKY Scheme Framework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9BC96-2B1F-4ADC-BF53-5324B4CCDF20}"/>
              </a:ext>
            </a:extLst>
          </p:cNvPr>
          <p:cNvSpPr/>
          <p:nvPr/>
        </p:nvSpPr>
        <p:spPr>
          <a:xfrm rot="5400000">
            <a:off x="6770025" y="-2735217"/>
            <a:ext cx="1381495" cy="946244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Kaushal Bharat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A80F4-80AB-49C9-9902-2B41AFF227A9}"/>
              </a:ext>
            </a:extLst>
          </p:cNvPr>
          <p:cNvSpPr/>
          <p:nvPr/>
        </p:nvSpPr>
        <p:spPr>
          <a:xfrm rot="5400000">
            <a:off x="6770027" y="-1353725"/>
            <a:ext cx="1381494" cy="94624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Benefits &amp; Advantages </a:t>
            </a:r>
            <a:endParaRPr lang="en-US" sz="2400" dirty="0">
              <a:solidFill>
                <a:schemeClr val="bg1"/>
              </a:solidFill>
              <a:latin typeface="Univers for KPMG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47632-5790-4970-A1E7-3FAF859F556B}"/>
              </a:ext>
            </a:extLst>
          </p:cNvPr>
          <p:cNvSpPr/>
          <p:nvPr/>
        </p:nvSpPr>
        <p:spPr>
          <a:xfrm rot="5400000">
            <a:off x="6736561" y="61236"/>
            <a:ext cx="1448426" cy="946245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Reports &amp; Analytics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22E71-275A-419A-AE91-B6BA5BB63A25}"/>
              </a:ext>
            </a:extLst>
          </p:cNvPr>
          <p:cNvSpPr/>
          <p:nvPr/>
        </p:nvSpPr>
        <p:spPr>
          <a:xfrm rot="5400000">
            <a:off x="6787144" y="1453146"/>
            <a:ext cx="1347260" cy="946245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IT Landscape &amp;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AB315-3725-4211-A96C-31DA92BB4DDB}"/>
              </a:ext>
            </a:extLst>
          </p:cNvPr>
          <p:cNvSpPr/>
          <p:nvPr/>
        </p:nvSpPr>
        <p:spPr>
          <a:xfrm>
            <a:off x="-1" y="0"/>
            <a:ext cx="272955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KAUSHAL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BHARAT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TBA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FE140-F287-48D6-9DE4-FFDD72E87890}"/>
              </a:ext>
            </a:extLst>
          </p:cNvPr>
          <p:cNvGrpSpPr/>
          <p:nvPr/>
        </p:nvGrpSpPr>
        <p:grpSpPr>
          <a:xfrm>
            <a:off x="3645324" y="1700742"/>
            <a:ext cx="738791" cy="509623"/>
            <a:chOff x="9967913" y="1173163"/>
            <a:chExt cx="1017206" cy="701675"/>
          </a:xfrm>
        </p:grpSpPr>
        <p:grpSp>
          <p:nvGrpSpPr>
            <p:cNvPr id="13" name="Group 31">
              <a:extLst>
                <a:ext uri="{FF2B5EF4-FFF2-40B4-BE49-F238E27FC236}">
                  <a16:creationId xmlns:a16="http://schemas.microsoft.com/office/drawing/2014/main" id="{B2362580-D4B7-4A8E-90C8-2918C9C9C3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967913" y="1173163"/>
              <a:ext cx="311150" cy="701675"/>
              <a:chOff x="6279" y="739"/>
              <a:chExt cx="196" cy="442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7EB23BDB-FDBF-458F-AA35-090CA628A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864"/>
                <a:ext cx="196" cy="173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A09E81B6-7E00-4422-A37D-071E5218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" y="739"/>
                <a:ext cx="78" cy="96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975F79E4-CE25-473F-ACD5-0FA71D35C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6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35">
                <a:extLst>
                  <a:ext uri="{FF2B5EF4-FFF2-40B4-BE49-F238E27FC236}">
                    <a16:creationId xmlns:a16="http://schemas.microsoft.com/office/drawing/2014/main" id="{EF49673E-72A8-49F4-9D75-FA457D53A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0731EDFD-5E3E-477B-A99F-C1A005093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027"/>
                <a:ext cx="0" cy="15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D96ECA75-DEF5-43D6-A5AA-291FA55005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26728" y="1173163"/>
              <a:ext cx="311150" cy="701675"/>
              <a:chOff x="6279" y="739"/>
              <a:chExt cx="196" cy="442"/>
            </a:xfrm>
          </p:grpSpPr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0AC3D6E4-B111-48BF-B18F-244250368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864"/>
                <a:ext cx="196" cy="173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E9B8A600-A16B-4AE5-9405-CFFA7B07C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" y="739"/>
                <a:ext cx="78" cy="96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21F4747F-46E3-4D55-804A-1813F01B1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6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32A29466-43EE-4AE0-9BF0-A234C5BEB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72C74C02-1126-4BB2-B238-DC9A4B3C0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027"/>
                <a:ext cx="0" cy="15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31">
              <a:extLst>
                <a:ext uri="{FF2B5EF4-FFF2-40B4-BE49-F238E27FC236}">
                  <a16:creationId xmlns:a16="http://schemas.microsoft.com/office/drawing/2014/main" id="{B46C6653-5682-4E51-BFF6-9DA8CF8CEA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673969" y="1173163"/>
              <a:ext cx="311150" cy="701675"/>
              <a:chOff x="6279" y="739"/>
              <a:chExt cx="196" cy="442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72109FC-C6FD-4D6B-A7D3-1BBC66D60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864"/>
                <a:ext cx="196" cy="173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88F27720-63E9-4ADF-8BB0-6826C1568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" y="739"/>
                <a:ext cx="78" cy="96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34">
                <a:extLst>
                  <a:ext uri="{FF2B5EF4-FFF2-40B4-BE49-F238E27FC236}">
                    <a16:creationId xmlns:a16="http://schemas.microsoft.com/office/drawing/2014/main" id="{008E70DB-5908-4AC8-A6D5-AD1797784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6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35">
                <a:extLst>
                  <a:ext uri="{FF2B5EF4-FFF2-40B4-BE49-F238E27FC236}">
                    <a16:creationId xmlns:a16="http://schemas.microsoft.com/office/drawing/2014/main" id="{DC1B174D-A69B-45E0-9690-57F604A9D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FCCB19EF-88C4-4141-8A86-C30A24877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027"/>
                <a:ext cx="0" cy="15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D258D4F-E756-4492-B053-01C66865F4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8078" y="3022194"/>
            <a:ext cx="649288" cy="703263"/>
            <a:chOff x="3637" y="1935"/>
            <a:chExt cx="409" cy="443"/>
          </a:xfrm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CE87C6E3-5D82-455B-B602-3226FE6F3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138"/>
              <a:ext cx="113" cy="240"/>
            </a:xfrm>
            <a:custGeom>
              <a:avLst/>
              <a:gdLst>
                <a:gd name="T0" fmla="*/ 0 w 47"/>
                <a:gd name="T1" fmla="*/ 5 h 100"/>
                <a:gd name="T2" fmla="*/ 26 w 47"/>
                <a:gd name="T3" fmla="*/ 93 h 100"/>
                <a:gd name="T4" fmla="*/ 35 w 47"/>
                <a:gd name="T5" fmla="*/ 100 h 100"/>
                <a:gd name="T6" fmla="*/ 35 w 47"/>
                <a:gd name="T7" fmla="*/ 100 h 100"/>
                <a:gd name="T8" fmla="*/ 45 w 47"/>
                <a:gd name="T9" fmla="*/ 88 h 100"/>
                <a:gd name="T10" fmla="*/ 19 w 47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00">
                  <a:moveTo>
                    <a:pt x="0" y="5"/>
                  </a:moveTo>
                  <a:cubicBezTo>
                    <a:pt x="26" y="93"/>
                    <a:pt x="26" y="93"/>
                    <a:pt x="26" y="93"/>
                  </a:cubicBezTo>
                  <a:cubicBezTo>
                    <a:pt x="27" y="98"/>
                    <a:pt x="31" y="100"/>
                    <a:pt x="35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2" y="100"/>
                    <a:pt x="47" y="94"/>
                    <a:pt x="45" y="8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4655A95-9586-43FA-81EB-884267D60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047"/>
              <a:ext cx="198" cy="178"/>
            </a:xfrm>
            <a:custGeom>
              <a:avLst/>
              <a:gdLst>
                <a:gd name="T0" fmla="*/ 0 w 82"/>
                <a:gd name="T1" fmla="*/ 38 h 74"/>
                <a:gd name="T2" fmla="*/ 7 w 82"/>
                <a:gd name="T3" fmla="*/ 67 h 74"/>
                <a:gd name="T4" fmla="*/ 82 w 82"/>
                <a:gd name="T5" fmla="*/ 59 h 74"/>
                <a:gd name="T6" fmla="*/ 45 w 82"/>
                <a:gd name="T7" fmla="*/ 38 h 74"/>
                <a:gd name="T8" fmla="*/ 59 w 82"/>
                <a:gd name="T9" fmla="*/ 0 h 74"/>
                <a:gd name="T10" fmla="*/ 12 w 82"/>
                <a:gd name="T11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4">
                  <a:moveTo>
                    <a:pt x="0" y="38"/>
                  </a:moveTo>
                  <a:cubicBezTo>
                    <a:pt x="0" y="38"/>
                    <a:pt x="6" y="62"/>
                    <a:pt x="7" y="67"/>
                  </a:cubicBezTo>
                  <a:cubicBezTo>
                    <a:pt x="23" y="74"/>
                    <a:pt x="66" y="70"/>
                    <a:pt x="82" y="59"/>
                  </a:cubicBezTo>
                  <a:cubicBezTo>
                    <a:pt x="64" y="48"/>
                    <a:pt x="45" y="38"/>
                    <a:pt x="45" y="38"/>
                  </a:cubicBezTo>
                  <a:cubicBezTo>
                    <a:pt x="45" y="38"/>
                    <a:pt x="58" y="15"/>
                    <a:pt x="59" y="0"/>
                  </a:cubicBezTo>
                  <a:cubicBezTo>
                    <a:pt x="46" y="4"/>
                    <a:pt x="29" y="6"/>
                    <a:pt x="12" y="5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28B294D6-0867-4269-82C6-903013BD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959"/>
              <a:ext cx="252" cy="191"/>
            </a:xfrm>
            <a:custGeom>
              <a:avLst/>
              <a:gdLst>
                <a:gd name="T0" fmla="*/ 87 w 105"/>
                <a:gd name="T1" fmla="*/ 14 h 80"/>
                <a:gd name="T2" fmla="*/ 0 w 105"/>
                <a:gd name="T3" fmla="*/ 14 h 80"/>
                <a:gd name="T4" fmla="*/ 18 w 105"/>
                <a:gd name="T5" fmla="*/ 80 h 80"/>
                <a:gd name="T6" fmla="*/ 105 w 105"/>
                <a:gd name="T7" fmla="*/ 79 h 80"/>
                <a:gd name="T8" fmla="*/ 87 w 105"/>
                <a:gd name="T9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0">
                  <a:moveTo>
                    <a:pt x="87" y="14"/>
                  </a:moveTo>
                  <a:cubicBezTo>
                    <a:pt x="68" y="0"/>
                    <a:pt x="10" y="0"/>
                    <a:pt x="0" y="14"/>
                  </a:cubicBezTo>
                  <a:cubicBezTo>
                    <a:pt x="4" y="31"/>
                    <a:pt x="13" y="61"/>
                    <a:pt x="18" y="80"/>
                  </a:cubicBezTo>
                  <a:cubicBezTo>
                    <a:pt x="48" y="66"/>
                    <a:pt x="101" y="79"/>
                    <a:pt x="105" y="79"/>
                  </a:cubicBezTo>
                  <a:lnTo>
                    <a:pt x="87" y="14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39639EBC-92ED-48A6-88F3-3F64600F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935"/>
              <a:ext cx="50" cy="33"/>
            </a:xfrm>
            <a:custGeom>
              <a:avLst/>
              <a:gdLst>
                <a:gd name="T0" fmla="*/ 2 w 21"/>
                <a:gd name="T1" fmla="*/ 14 h 14"/>
                <a:gd name="T2" fmla="*/ 9 w 21"/>
                <a:gd name="T3" fmla="*/ 1 h 14"/>
                <a:gd name="T4" fmla="*/ 21 w 21"/>
                <a:gd name="T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" y="14"/>
                  </a:moveTo>
                  <a:cubicBezTo>
                    <a:pt x="0" y="9"/>
                    <a:pt x="3" y="3"/>
                    <a:pt x="9" y="1"/>
                  </a:cubicBezTo>
                  <a:cubicBezTo>
                    <a:pt x="14" y="0"/>
                    <a:pt x="20" y="3"/>
                    <a:pt x="21" y="8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2D5C69CC-3752-467A-AC26-A436B9EF2A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1143" y="4463365"/>
            <a:ext cx="696912" cy="669925"/>
            <a:chOff x="519" y="578"/>
            <a:chExt cx="439" cy="422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9368AED-6521-417F-8A00-17E4BEDB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578"/>
              <a:ext cx="288" cy="290"/>
            </a:xfrm>
            <a:custGeom>
              <a:avLst/>
              <a:gdLst>
                <a:gd name="T0" fmla="*/ 0 w 120"/>
                <a:gd name="T1" fmla="*/ 47 h 121"/>
                <a:gd name="T2" fmla="*/ 8 w 120"/>
                <a:gd name="T3" fmla="*/ 28 h 121"/>
                <a:gd name="T4" fmla="*/ 19 w 120"/>
                <a:gd name="T5" fmla="*/ 32 h 121"/>
                <a:gd name="T6" fmla="*/ 31 w 120"/>
                <a:gd name="T7" fmla="*/ 20 h 121"/>
                <a:gd name="T8" fmla="*/ 27 w 120"/>
                <a:gd name="T9" fmla="*/ 8 h 121"/>
                <a:gd name="T10" fmla="*/ 46 w 120"/>
                <a:gd name="T11" fmla="*/ 0 h 121"/>
                <a:gd name="T12" fmla="*/ 52 w 120"/>
                <a:gd name="T13" fmla="*/ 11 h 121"/>
                <a:gd name="T14" fmla="*/ 68 w 120"/>
                <a:gd name="T15" fmla="*/ 11 h 121"/>
                <a:gd name="T16" fmla="*/ 74 w 120"/>
                <a:gd name="T17" fmla="*/ 0 h 121"/>
                <a:gd name="T18" fmla="*/ 93 w 120"/>
                <a:gd name="T19" fmla="*/ 8 h 121"/>
                <a:gd name="T20" fmla="*/ 89 w 120"/>
                <a:gd name="T21" fmla="*/ 20 h 121"/>
                <a:gd name="T22" fmla="*/ 100 w 120"/>
                <a:gd name="T23" fmla="*/ 32 h 121"/>
                <a:gd name="T24" fmla="*/ 112 w 120"/>
                <a:gd name="T25" fmla="*/ 28 h 121"/>
                <a:gd name="T26" fmla="*/ 120 w 120"/>
                <a:gd name="T27" fmla="*/ 47 h 121"/>
                <a:gd name="T28" fmla="*/ 109 w 120"/>
                <a:gd name="T29" fmla="*/ 52 h 121"/>
                <a:gd name="T30" fmla="*/ 109 w 120"/>
                <a:gd name="T31" fmla="*/ 69 h 121"/>
                <a:gd name="T32" fmla="*/ 120 w 120"/>
                <a:gd name="T33" fmla="*/ 74 h 121"/>
                <a:gd name="T34" fmla="*/ 112 w 120"/>
                <a:gd name="T35" fmla="*/ 93 h 121"/>
                <a:gd name="T36" fmla="*/ 100 w 120"/>
                <a:gd name="T37" fmla="*/ 89 h 121"/>
                <a:gd name="T38" fmla="*/ 89 w 120"/>
                <a:gd name="T39" fmla="*/ 101 h 121"/>
                <a:gd name="T40" fmla="*/ 93 w 120"/>
                <a:gd name="T41" fmla="*/ 113 h 121"/>
                <a:gd name="T42" fmla="*/ 74 w 120"/>
                <a:gd name="T43" fmla="*/ 121 h 121"/>
                <a:gd name="T44" fmla="*/ 68 w 120"/>
                <a:gd name="T45" fmla="*/ 110 h 121"/>
                <a:gd name="T46" fmla="*/ 52 w 120"/>
                <a:gd name="T47" fmla="*/ 110 h 121"/>
                <a:gd name="T48" fmla="*/ 46 w 120"/>
                <a:gd name="T49" fmla="*/ 121 h 121"/>
                <a:gd name="T50" fmla="*/ 27 w 120"/>
                <a:gd name="T51" fmla="*/ 113 h 121"/>
                <a:gd name="T52" fmla="*/ 31 w 120"/>
                <a:gd name="T53" fmla="*/ 101 h 121"/>
                <a:gd name="T54" fmla="*/ 19 w 120"/>
                <a:gd name="T55" fmla="*/ 89 h 121"/>
                <a:gd name="T56" fmla="*/ 8 w 120"/>
                <a:gd name="T57" fmla="*/ 93 h 121"/>
                <a:gd name="T58" fmla="*/ 0 w 120"/>
                <a:gd name="T59" fmla="*/ 74 h 121"/>
                <a:gd name="T60" fmla="*/ 11 w 120"/>
                <a:gd name="T61" fmla="*/ 69 h 121"/>
                <a:gd name="T62" fmla="*/ 11 w 120"/>
                <a:gd name="T63" fmla="*/ 52 h 121"/>
                <a:gd name="T64" fmla="*/ 0 w 120"/>
                <a:gd name="T65" fmla="*/ 4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0" y="47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27"/>
                    <a:pt x="27" y="23"/>
                    <a:pt x="31" y="2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7" y="11"/>
                    <a:pt x="63" y="11"/>
                    <a:pt x="68" y="1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3" y="23"/>
                    <a:pt x="97" y="27"/>
                    <a:pt x="100" y="32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0" y="58"/>
                    <a:pt x="110" y="63"/>
                    <a:pt x="109" y="69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7" y="94"/>
                    <a:pt x="93" y="98"/>
                    <a:pt x="89" y="101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3" y="110"/>
                    <a:pt x="57" y="111"/>
                    <a:pt x="52" y="110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6" y="98"/>
                    <a:pt x="23" y="94"/>
                    <a:pt x="19" y="89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3"/>
                    <a:pt x="10" y="58"/>
                    <a:pt x="11" y="52"/>
                  </a:cubicBezTo>
                  <a:lnTo>
                    <a:pt x="0" y="47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6D140AA-8026-4A63-B9D0-7E19B9B9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808"/>
              <a:ext cx="192" cy="192"/>
            </a:xfrm>
            <a:custGeom>
              <a:avLst/>
              <a:gdLst>
                <a:gd name="T0" fmla="*/ 0 w 80"/>
                <a:gd name="T1" fmla="*/ 31 h 80"/>
                <a:gd name="T2" fmla="*/ 6 w 80"/>
                <a:gd name="T3" fmla="*/ 19 h 80"/>
                <a:gd name="T4" fmla="*/ 15 w 80"/>
                <a:gd name="T5" fmla="*/ 23 h 80"/>
                <a:gd name="T6" fmla="*/ 22 w 80"/>
                <a:gd name="T7" fmla="*/ 16 h 80"/>
                <a:gd name="T8" fmla="*/ 18 w 80"/>
                <a:gd name="T9" fmla="*/ 6 h 80"/>
                <a:gd name="T10" fmla="*/ 31 w 80"/>
                <a:gd name="T11" fmla="*/ 0 h 80"/>
                <a:gd name="T12" fmla="*/ 35 w 80"/>
                <a:gd name="T13" fmla="*/ 10 h 80"/>
                <a:gd name="T14" fmla="*/ 45 w 80"/>
                <a:gd name="T15" fmla="*/ 10 h 80"/>
                <a:gd name="T16" fmla="*/ 49 w 80"/>
                <a:gd name="T17" fmla="*/ 0 h 80"/>
                <a:gd name="T18" fmla="*/ 62 w 80"/>
                <a:gd name="T19" fmla="*/ 6 h 80"/>
                <a:gd name="T20" fmla="*/ 58 w 80"/>
                <a:gd name="T21" fmla="*/ 16 h 80"/>
                <a:gd name="T22" fmla="*/ 65 w 80"/>
                <a:gd name="T23" fmla="*/ 23 h 80"/>
                <a:gd name="T24" fmla="*/ 75 w 80"/>
                <a:gd name="T25" fmla="*/ 19 h 80"/>
                <a:gd name="T26" fmla="*/ 80 w 80"/>
                <a:gd name="T27" fmla="*/ 31 h 80"/>
                <a:gd name="T28" fmla="*/ 70 w 80"/>
                <a:gd name="T29" fmla="*/ 35 h 80"/>
                <a:gd name="T30" fmla="*/ 70 w 80"/>
                <a:gd name="T31" fmla="*/ 45 h 80"/>
                <a:gd name="T32" fmla="*/ 80 w 80"/>
                <a:gd name="T33" fmla="*/ 49 h 80"/>
                <a:gd name="T34" fmla="*/ 75 w 80"/>
                <a:gd name="T35" fmla="*/ 62 h 80"/>
                <a:gd name="T36" fmla="*/ 65 w 80"/>
                <a:gd name="T37" fmla="*/ 58 h 80"/>
                <a:gd name="T38" fmla="*/ 58 w 80"/>
                <a:gd name="T39" fmla="*/ 65 h 80"/>
                <a:gd name="T40" fmla="*/ 62 w 80"/>
                <a:gd name="T41" fmla="*/ 75 h 80"/>
                <a:gd name="T42" fmla="*/ 49 w 80"/>
                <a:gd name="T43" fmla="*/ 80 h 80"/>
                <a:gd name="T44" fmla="*/ 45 w 80"/>
                <a:gd name="T45" fmla="*/ 70 h 80"/>
                <a:gd name="T46" fmla="*/ 35 w 80"/>
                <a:gd name="T47" fmla="*/ 70 h 80"/>
                <a:gd name="T48" fmla="*/ 31 w 80"/>
                <a:gd name="T49" fmla="*/ 80 h 80"/>
                <a:gd name="T50" fmla="*/ 18 w 80"/>
                <a:gd name="T51" fmla="*/ 75 h 80"/>
                <a:gd name="T52" fmla="*/ 22 w 80"/>
                <a:gd name="T53" fmla="*/ 65 h 80"/>
                <a:gd name="T54" fmla="*/ 15 w 80"/>
                <a:gd name="T55" fmla="*/ 58 h 80"/>
                <a:gd name="T56" fmla="*/ 6 w 80"/>
                <a:gd name="T57" fmla="*/ 62 h 80"/>
                <a:gd name="T58" fmla="*/ 0 w 80"/>
                <a:gd name="T59" fmla="*/ 49 h 80"/>
                <a:gd name="T60" fmla="*/ 10 w 80"/>
                <a:gd name="T61" fmla="*/ 45 h 80"/>
                <a:gd name="T62" fmla="*/ 10 w 80"/>
                <a:gd name="T63" fmla="*/ 35 h 80"/>
                <a:gd name="T64" fmla="*/ 0 w 80"/>
                <a:gd name="T65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80">
                  <a:moveTo>
                    <a:pt x="0" y="31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0"/>
                    <a:pt x="20" y="17"/>
                    <a:pt x="22" y="1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10"/>
                    <a:pt x="42" y="10"/>
                    <a:pt x="45" y="1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1" y="18"/>
                    <a:pt x="63" y="20"/>
                    <a:pt x="65" y="2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9"/>
                    <a:pt x="71" y="42"/>
                    <a:pt x="70" y="45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3" y="61"/>
                    <a:pt x="60" y="63"/>
                    <a:pt x="58" y="6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2" y="71"/>
                    <a:pt x="39" y="71"/>
                    <a:pt x="35" y="7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3"/>
                    <a:pt x="17" y="61"/>
                    <a:pt x="15" y="5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2"/>
                    <a:pt x="10" y="39"/>
                    <a:pt x="10" y="35"/>
                  </a:cubicBezTo>
                  <a:lnTo>
                    <a:pt x="0" y="31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EF4F4B3-B7E1-4C89-ABAF-D489C0E6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626"/>
              <a:ext cx="132" cy="163"/>
            </a:xfrm>
            <a:custGeom>
              <a:avLst/>
              <a:gdLst>
                <a:gd name="T0" fmla="*/ 19 w 55"/>
                <a:gd name="T1" fmla="*/ 62 h 68"/>
                <a:gd name="T2" fmla="*/ 10 w 55"/>
                <a:gd name="T3" fmla="*/ 68 h 68"/>
                <a:gd name="T4" fmla="*/ 3 w 55"/>
                <a:gd name="T5" fmla="*/ 56 h 68"/>
                <a:gd name="T6" fmla="*/ 12 w 55"/>
                <a:gd name="T7" fmla="*/ 51 h 68"/>
                <a:gd name="T8" fmla="*/ 10 w 55"/>
                <a:gd name="T9" fmla="*/ 41 h 68"/>
                <a:gd name="T10" fmla="*/ 0 w 55"/>
                <a:gd name="T11" fmla="*/ 39 h 68"/>
                <a:gd name="T12" fmla="*/ 2 w 55"/>
                <a:gd name="T13" fmla="*/ 26 h 68"/>
                <a:gd name="T14" fmla="*/ 13 w 55"/>
                <a:gd name="T15" fmla="*/ 28 h 68"/>
                <a:gd name="T16" fmla="*/ 18 w 55"/>
                <a:gd name="T17" fmla="*/ 20 h 68"/>
                <a:gd name="T18" fmla="*/ 13 w 55"/>
                <a:gd name="T19" fmla="*/ 11 h 68"/>
                <a:gd name="T20" fmla="*/ 24 w 55"/>
                <a:gd name="T21" fmla="*/ 4 h 68"/>
                <a:gd name="T22" fmla="*/ 30 w 55"/>
                <a:gd name="T23" fmla="*/ 12 h 68"/>
                <a:gd name="T24" fmla="*/ 39 w 55"/>
                <a:gd name="T25" fmla="*/ 11 h 68"/>
                <a:gd name="T26" fmla="*/ 41 w 55"/>
                <a:gd name="T27" fmla="*/ 0 h 68"/>
                <a:gd name="T28" fmla="*/ 55 w 55"/>
                <a:gd name="T29" fmla="*/ 3 h 68"/>
                <a:gd name="T30" fmla="*/ 52 w 55"/>
                <a:gd name="T3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8">
                  <a:moveTo>
                    <a:pt x="19" y="6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0" y="48"/>
                    <a:pt x="10" y="44"/>
                    <a:pt x="1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5"/>
                    <a:pt x="16" y="22"/>
                    <a:pt x="18" y="2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1"/>
                    <a:pt x="36" y="11"/>
                    <a:pt x="39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2" y="14"/>
                    <a:pt x="52" y="14"/>
                    <a:pt x="52" y="1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73565D92-10DF-40DC-8B71-FA953F843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868"/>
              <a:ext cx="72" cy="72"/>
            </a:xfrm>
            <a:custGeom>
              <a:avLst/>
              <a:gdLst>
                <a:gd name="T0" fmla="*/ 3 w 30"/>
                <a:gd name="T1" fmla="*/ 10 h 30"/>
                <a:gd name="T2" fmla="*/ 10 w 30"/>
                <a:gd name="T3" fmla="*/ 28 h 30"/>
                <a:gd name="T4" fmla="*/ 27 w 30"/>
                <a:gd name="T5" fmla="*/ 20 h 30"/>
                <a:gd name="T6" fmla="*/ 20 w 30"/>
                <a:gd name="T7" fmla="*/ 3 h 30"/>
                <a:gd name="T8" fmla="*/ 3 w 30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3" y="10"/>
                  </a:moveTo>
                  <a:cubicBezTo>
                    <a:pt x="0" y="17"/>
                    <a:pt x="3" y="25"/>
                    <a:pt x="10" y="28"/>
                  </a:cubicBezTo>
                  <a:cubicBezTo>
                    <a:pt x="17" y="30"/>
                    <a:pt x="25" y="27"/>
                    <a:pt x="27" y="20"/>
                  </a:cubicBezTo>
                  <a:cubicBezTo>
                    <a:pt x="30" y="14"/>
                    <a:pt x="27" y="6"/>
                    <a:pt x="20" y="3"/>
                  </a:cubicBezTo>
                  <a:cubicBezTo>
                    <a:pt x="13" y="0"/>
                    <a:pt x="6" y="3"/>
                    <a:pt x="3" y="1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EA1557AB-3F54-4C44-A9C0-062F19D8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645"/>
              <a:ext cx="154" cy="153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CB858BE-877C-4957-B06F-88A3D03F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664"/>
              <a:ext cx="38" cy="58"/>
            </a:xfrm>
            <a:custGeom>
              <a:avLst/>
              <a:gdLst>
                <a:gd name="T0" fmla="*/ 0 w 38"/>
                <a:gd name="T1" fmla="*/ 0 h 58"/>
                <a:gd name="T2" fmla="*/ 0 w 38"/>
                <a:gd name="T3" fmla="*/ 58 h 58"/>
                <a:gd name="T4" fmla="*/ 38 w 38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8">
                  <a:moveTo>
                    <a:pt x="0" y="0"/>
                  </a:moveTo>
                  <a:lnTo>
                    <a:pt x="0" y="58"/>
                  </a:lnTo>
                  <a:lnTo>
                    <a:pt x="38" y="58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24261C3-C950-43E2-883D-D854835A6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693"/>
              <a:ext cx="48" cy="60"/>
            </a:xfrm>
            <a:custGeom>
              <a:avLst/>
              <a:gdLst>
                <a:gd name="T0" fmla="*/ 14 w 20"/>
                <a:gd name="T1" fmla="*/ 24 h 25"/>
                <a:gd name="T2" fmla="*/ 1 w 20"/>
                <a:gd name="T3" fmla="*/ 14 h 25"/>
                <a:gd name="T4" fmla="*/ 12 w 20"/>
                <a:gd name="T5" fmla="*/ 1 h 25"/>
                <a:gd name="T6" fmla="*/ 20 w 20"/>
                <a:gd name="T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14" y="24"/>
                  </a:moveTo>
                  <a:cubicBezTo>
                    <a:pt x="8" y="25"/>
                    <a:pt x="2" y="20"/>
                    <a:pt x="1" y="14"/>
                  </a:cubicBezTo>
                  <a:cubicBezTo>
                    <a:pt x="0" y="7"/>
                    <a:pt x="5" y="1"/>
                    <a:pt x="12" y="1"/>
                  </a:cubicBezTo>
                  <a:cubicBezTo>
                    <a:pt x="15" y="0"/>
                    <a:pt x="18" y="1"/>
                    <a:pt x="20" y="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A01F92-1FB8-40E7-9051-3C60CA5FAEA2}"/>
              </a:ext>
            </a:extLst>
          </p:cNvPr>
          <p:cNvGrpSpPr/>
          <p:nvPr/>
        </p:nvGrpSpPr>
        <p:grpSpPr>
          <a:xfrm>
            <a:off x="3625783" y="380492"/>
            <a:ext cx="777875" cy="636588"/>
            <a:chOff x="4646613" y="2544762"/>
            <a:chExt cx="777875" cy="636588"/>
          </a:xfrm>
          <a:solidFill>
            <a:schemeClr val="bg1"/>
          </a:solidFill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C40384D-317F-42E2-BB9D-E9F72CF11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3138" y="2847975"/>
              <a:ext cx="136525" cy="136525"/>
            </a:xfrm>
            <a:custGeom>
              <a:avLst/>
              <a:gdLst>
                <a:gd name="T0" fmla="*/ 42 w 84"/>
                <a:gd name="T1" fmla="*/ 84 h 84"/>
                <a:gd name="T2" fmla="*/ 84 w 84"/>
                <a:gd name="T3" fmla="*/ 42 h 84"/>
                <a:gd name="T4" fmla="*/ 42 w 84"/>
                <a:gd name="T5" fmla="*/ 0 h 84"/>
                <a:gd name="T6" fmla="*/ 0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72 w 84"/>
                <a:gd name="T13" fmla="*/ 42 h 84"/>
                <a:gd name="T14" fmla="*/ 42 w 84"/>
                <a:gd name="T15" fmla="*/ 72 h 84"/>
                <a:gd name="T16" fmla="*/ 1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65" y="84"/>
                    <a:pt x="84" y="65"/>
                    <a:pt x="84" y="42"/>
                  </a:cubicBezTo>
                  <a:cubicBezTo>
                    <a:pt x="84" y="18"/>
                    <a:pt x="65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lose/>
                  <a:moveTo>
                    <a:pt x="42" y="12"/>
                  </a:moveTo>
                  <a:cubicBezTo>
                    <a:pt x="59" y="12"/>
                    <a:pt x="72" y="25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ubicBezTo>
                    <a:pt x="25" y="72"/>
                    <a:pt x="12" y="58"/>
                    <a:pt x="12" y="42"/>
                  </a:cubicBezTo>
                  <a:cubicBezTo>
                    <a:pt x="12" y="25"/>
                    <a:pt x="2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1239F16-A4A5-4B13-90F0-9F0A27542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2544762"/>
              <a:ext cx="777875" cy="636588"/>
            </a:xfrm>
            <a:custGeom>
              <a:avLst/>
              <a:gdLst>
                <a:gd name="T0" fmla="*/ 0 w 480"/>
                <a:gd name="T1" fmla="*/ 124 h 393"/>
                <a:gd name="T2" fmla="*/ 0 w 480"/>
                <a:gd name="T3" fmla="*/ 123 h 393"/>
                <a:gd name="T4" fmla="*/ 1 w 480"/>
                <a:gd name="T5" fmla="*/ 122 h 393"/>
                <a:gd name="T6" fmla="*/ 122 w 480"/>
                <a:gd name="T7" fmla="*/ 1 h 393"/>
                <a:gd name="T8" fmla="*/ 123 w 480"/>
                <a:gd name="T9" fmla="*/ 0 h 393"/>
                <a:gd name="T10" fmla="*/ 124 w 480"/>
                <a:gd name="T11" fmla="*/ 0 h 393"/>
                <a:gd name="T12" fmla="*/ 126 w 480"/>
                <a:gd name="T13" fmla="*/ 0 h 393"/>
                <a:gd name="T14" fmla="*/ 474 w 480"/>
                <a:gd name="T15" fmla="*/ 0 h 393"/>
                <a:gd name="T16" fmla="*/ 474 w 480"/>
                <a:gd name="T17" fmla="*/ 332 h 393"/>
                <a:gd name="T18" fmla="*/ 164 w 480"/>
                <a:gd name="T19" fmla="*/ 392 h 393"/>
                <a:gd name="T20" fmla="*/ 94 w 480"/>
                <a:gd name="T21" fmla="*/ 391 h 393"/>
                <a:gd name="T22" fmla="*/ 84 w 480"/>
                <a:gd name="T23" fmla="*/ 386 h 393"/>
                <a:gd name="T24" fmla="*/ 0 w 480"/>
                <a:gd name="T25" fmla="*/ 326 h 393"/>
                <a:gd name="T26" fmla="*/ 120 w 480"/>
                <a:gd name="T27" fmla="*/ 20 h 393"/>
                <a:gd name="T28" fmla="*/ 120 w 480"/>
                <a:gd name="T29" fmla="*/ 20 h 393"/>
                <a:gd name="T30" fmla="*/ 130 w 480"/>
                <a:gd name="T31" fmla="*/ 350 h 393"/>
                <a:gd name="T32" fmla="*/ 149 w 480"/>
                <a:gd name="T33" fmla="*/ 300 h 393"/>
                <a:gd name="T34" fmla="*/ 119 w 480"/>
                <a:gd name="T35" fmla="*/ 298 h 393"/>
                <a:gd name="T36" fmla="*/ 96 w 480"/>
                <a:gd name="T37" fmla="*/ 295 h 393"/>
                <a:gd name="T38" fmla="*/ 102 w 480"/>
                <a:gd name="T39" fmla="*/ 282 h 393"/>
                <a:gd name="T40" fmla="*/ 126 w 480"/>
                <a:gd name="T41" fmla="*/ 284 h 393"/>
                <a:gd name="T42" fmla="*/ 150 w 480"/>
                <a:gd name="T43" fmla="*/ 282 h 393"/>
                <a:gd name="T44" fmla="*/ 176 w 480"/>
                <a:gd name="T45" fmla="*/ 266 h 393"/>
                <a:gd name="T46" fmla="*/ 184 w 480"/>
                <a:gd name="T47" fmla="*/ 237 h 393"/>
                <a:gd name="T48" fmla="*/ 177 w 480"/>
                <a:gd name="T49" fmla="*/ 213 h 393"/>
                <a:gd name="T50" fmla="*/ 169 w 480"/>
                <a:gd name="T51" fmla="*/ 190 h 393"/>
                <a:gd name="T52" fmla="*/ 145 w 480"/>
                <a:gd name="T53" fmla="*/ 171 h 393"/>
                <a:gd name="T54" fmla="*/ 114 w 480"/>
                <a:gd name="T55" fmla="*/ 173 h 393"/>
                <a:gd name="T56" fmla="*/ 94 w 480"/>
                <a:gd name="T57" fmla="*/ 186 h 393"/>
                <a:gd name="T58" fmla="*/ 75 w 480"/>
                <a:gd name="T59" fmla="*/ 201 h 393"/>
                <a:gd name="T60" fmla="*/ 64 w 480"/>
                <a:gd name="T61" fmla="*/ 230 h 393"/>
                <a:gd name="T62" fmla="*/ 75 w 480"/>
                <a:gd name="T63" fmla="*/ 258 h 393"/>
                <a:gd name="T64" fmla="*/ 94 w 480"/>
                <a:gd name="T65" fmla="*/ 273 h 393"/>
                <a:gd name="T66" fmla="*/ 84 w 480"/>
                <a:gd name="T67" fmla="*/ 282 h 393"/>
                <a:gd name="T68" fmla="*/ 66 w 480"/>
                <a:gd name="T69" fmla="*/ 273 h 393"/>
                <a:gd name="T70" fmla="*/ 59 w 480"/>
                <a:gd name="T71" fmla="*/ 244 h 393"/>
                <a:gd name="T72" fmla="*/ 63 w 480"/>
                <a:gd name="T73" fmla="*/ 209 h 393"/>
                <a:gd name="T74" fmla="*/ 80 w 480"/>
                <a:gd name="T75" fmla="*/ 179 h 393"/>
                <a:gd name="T76" fmla="*/ 103 w 480"/>
                <a:gd name="T77" fmla="*/ 159 h 393"/>
                <a:gd name="T78" fmla="*/ 133 w 480"/>
                <a:gd name="T79" fmla="*/ 161 h 393"/>
                <a:gd name="T80" fmla="*/ 165 w 480"/>
                <a:gd name="T81" fmla="*/ 176 h 393"/>
                <a:gd name="T82" fmla="*/ 189 w 480"/>
                <a:gd name="T83" fmla="*/ 202 h 393"/>
                <a:gd name="T84" fmla="*/ 200 w 480"/>
                <a:gd name="T85" fmla="*/ 230 h 393"/>
                <a:gd name="T86" fmla="*/ 189 w 480"/>
                <a:gd name="T87" fmla="*/ 257 h 393"/>
                <a:gd name="T88" fmla="*/ 168 w 480"/>
                <a:gd name="T89" fmla="*/ 282 h 393"/>
                <a:gd name="T90" fmla="*/ 468 w 480"/>
                <a:gd name="T91" fmla="*/ 320 h 393"/>
                <a:gd name="T92" fmla="*/ 132 w 480"/>
                <a:gd name="T93" fmla="*/ 126 h 393"/>
                <a:gd name="T94" fmla="*/ 12 w 480"/>
                <a:gd name="T95" fmla="*/ 3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0" h="393"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3"/>
                    <a:pt x="0" y="123"/>
                  </a:cubicBezTo>
                  <a:cubicBezTo>
                    <a:pt x="0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2" y="121"/>
                    <a:pt x="2" y="12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3" y="1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7" y="0"/>
                    <a:pt x="480" y="2"/>
                    <a:pt x="480" y="6"/>
                  </a:cubicBezTo>
                  <a:cubicBezTo>
                    <a:pt x="480" y="326"/>
                    <a:pt x="480" y="326"/>
                    <a:pt x="480" y="326"/>
                  </a:cubicBezTo>
                  <a:cubicBezTo>
                    <a:pt x="480" y="329"/>
                    <a:pt x="477" y="332"/>
                    <a:pt x="474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86"/>
                    <a:pt x="168" y="386"/>
                    <a:pt x="168" y="386"/>
                  </a:cubicBezTo>
                  <a:cubicBezTo>
                    <a:pt x="168" y="389"/>
                    <a:pt x="167" y="391"/>
                    <a:pt x="164" y="392"/>
                  </a:cubicBezTo>
                  <a:cubicBezTo>
                    <a:pt x="162" y="393"/>
                    <a:pt x="160" y="393"/>
                    <a:pt x="158" y="391"/>
                  </a:cubicBezTo>
                  <a:cubicBezTo>
                    <a:pt x="126" y="362"/>
                    <a:pt x="126" y="362"/>
                    <a:pt x="126" y="362"/>
                  </a:cubicBezTo>
                  <a:cubicBezTo>
                    <a:pt x="94" y="391"/>
                    <a:pt x="94" y="391"/>
                    <a:pt x="94" y="391"/>
                  </a:cubicBezTo>
                  <a:cubicBezTo>
                    <a:pt x="93" y="392"/>
                    <a:pt x="91" y="392"/>
                    <a:pt x="90" y="392"/>
                  </a:cubicBezTo>
                  <a:cubicBezTo>
                    <a:pt x="89" y="392"/>
                    <a:pt x="88" y="392"/>
                    <a:pt x="88" y="392"/>
                  </a:cubicBezTo>
                  <a:cubicBezTo>
                    <a:pt x="85" y="391"/>
                    <a:pt x="84" y="389"/>
                    <a:pt x="84" y="386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6" y="332"/>
                    <a:pt x="6" y="332"/>
                    <a:pt x="6" y="332"/>
                  </a:cubicBezTo>
                  <a:cubicBezTo>
                    <a:pt x="3" y="332"/>
                    <a:pt x="0" y="329"/>
                    <a:pt x="0" y="3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120" y="20"/>
                  </a:moveTo>
                  <a:cubicBezTo>
                    <a:pt x="20" y="120"/>
                    <a:pt x="20" y="120"/>
                    <a:pt x="20" y="120"/>
                  </a:cubicBezTo>
                  <a:cubicBezTo>
                    <a:pt x="120" y="120"/>
                    <a:pt x="120" y="120"/>
                    <a:pt x="120" y="120"/>
                  </a:cubicBezTo>
                  <a:lnTo>
                    <a:pt x="120" y="20"/>
                  </a:lnTo>
                  <a:close/>
                  <a:moveTo>
                    <a:pt x="96" y="373"/>
                  </a:moveTo>
                  <a:cubicBezTo>
                    <a:pt x="122" y="350"/>
                    <a:pt x="122" y="350"/>
                    <a:pt x="122" y="350"/>
                  </a:cubicBezTo>
                  <a:cubicBezTo>
                    <a:pt x="124" y="348"/>
                    <a:pt x="128" y="348"/>
                    <a:pt x="130" y="350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4" y="297"/>
                    <a:pt x="152" y="299"/>
                    <a:pt x="149" y="300"/>
                  </a:cubicBezTo>
                  <a:cubicBezTo>
                    <a:pt x="143" y="302"/>
                    <a:pt x="138" y="300"/>
                    <a:pt x="133" y="298"/>
                  </a:cubicBezTo>
                  <a:cubicBezTo>
                    <a:pt x="131" y="297"/>
                    <a:pt x="128" y="296"/>
                    <a:pt x="126" y="296"/>
                  </a:cubicBezTo>
                  <a:cubicBezTo>
                    <a:pt x="124" y="296"/>
                    <a:pt x="121" y="297"/>
                    <a:pt x="119" y="298"/>
                  </a:cubicBezTo>
                  <a:cubicBezTo>
                    <a:pt x="115" y="299"/>
                    <a:pt x="111" y="301"/>
                    <a:pt x="108" y="301"/>
                  </a:cubicBezTo>
                  <a:cubicBezTo>
                    <a:pt x="106" y="301"/>
                    <a:pt x="105" y="300"/>
                    <a:pt x="103" y="300"/>
                  </a:cubicBezTo>
                  <a:cubicBezTo>
                    <a:pt x="100" y="299"/>
                    <a:pt x="98" y="297"/>
                    <a:pt x="96" y="295"/>
                  </a:cubicBezTo>
                  <a:lnTo>
                    <a:pt x="96" y="373"/>
                  </a:lnTo>
                  <a:close/>
                  <a:moveTo>
                    <a:pt x="94" y="273"/>
                  </a:moveTo>
                  <a:cubicBezTo>
                    <a:pt x="98" y="276"/>
                    <a:pt x="100" y="279"/>
                    <a:pt x="102" y="282"/>
                  </a:cubicBezTo>
                  <a:cubicBezTo>
                    <a:pt x="103" y="285"/>
                    <a:pt x="105" y="288"/>
                    <a:pt x="107" y="289"/>
                  </a:cubicBezTo>
                  <a:cubicBezTo>
                    <a:pt x="108" y="289"/>
                    <a:pt x="112" y="288"/>
                    <a:pt x="114" y="287"/>
                  </a:cubicBezTo>
                  <a:cubicBezTo>
                    <a:pt x="118" y="285"/>
                    <a:pt x="122" y="284"/>
                    <a:pt x="126" y="284"/>
                  </a:cubicBezTo>
                  <a:cubicBezTo>
                    <a:pt x="130" y="284"/>
                    <a:pt x="134" y="285"/>
                    <a:pt x="138" y="287"/>
                  </a:cubicBezTo>
                  <a:cubicBezTo>
                    <a:pt x="140" y="288"/>
                    <a:pt x="144" y="289"/>
                    <a:pt x="145" y="289"/>
                  </a:cubicBezTo>
                  <a:cubicBezTo>
                    <a:pt x="147" y="288"/>
                    <a:pt x="149" y="285"/>
                    <a:pt x="150" y="282"/>
                  </a:cubicBezTo>
                  <a:cubicBezTo>
                    <a:pt x="152" y="279"/>
                    <a:pt x="154" y="276"/>
                    <a:pt x="158" y="273"/>
                  </a:cubicBezTo>
                  <a:cubicBezTo>
                    <a:pt x="161" y="271"/>
                    <a:pt x="165" y="270"/>
                    <a:pt x="169" y="269"/>
                  </a:cubicBezTo>
                  <a:cubicBezTo>
                    <a:pt x="172" y="268"/>
                    <a:pt x="175" y="267"/>
                    <a:pt x="176" y="266"/>
                  </a:cubicBezTo>
                  <a:cubicBezTo>
                    <a:pt x="177" y="265"/>
                    <a:pt x="177" y="261"/>
                    <a:pt x="177" y="258"/>
                  </a:cubicBezTo>
                  <a:cubicBezTo>
                    <a:pt x="176" y="254"/>
                    <a:pt x="176" y="250"/>
                    <a:pt x="177" y="246"/>
                  </a:cubicBezTo>
                  <a:cubicBezTo>
                    <a:pt x="179" y="242"/>
                    <a:pt x="181" y="239"/>
                    <a:pt x="184" y="237"/>
                  </a:cubicBezTo>
                  <a:cubicBezTo>
                    <a:pt x="186" y="234"/>
                    <a:pt x="188" y="231"/>
                    <a:pt x="188" y="230"/>
                  </a:cubicBezTo>
                  <a:cubicBezTo>
                    <a:pt x="188" y="228"/>
                    <a:pt x="186" y="225"/>
                    <a:pt x="184" y="223"/>
                  </a:cubicBezTo>
                  <a:cubicBezTo>
                    <a:pt x="181" y="220"/>
                    <a:pt x="179" y="217"/>
                    <a:pt x="177" y="213"/>
                  </a:cubicBezTo>
                  <a:cubicBezTo>
                    <a:pt x="176" y="209"/>
                    <a:pt x="176" y="205"/>
                    <a:pt x="177" y="201"/>
                  </a:cubicBezTo>
                  <a:cubicBezTo>
                    <a:pt x="177" y="198"/>
                    <a:pt x="177" y="194"/>
                    <a:pt x="176" y="193"/>
                  </a:cubicBezTo>
                  <a:cubicBezTo>
                    <a:pt x="175" y="192"/>
                    <a:pt x="172" y="191"/>
                    <a:pt x="169" y="190"/>
                  </a:cubicBezTo>
                  <a:cubicBezTo>
                    <a:pt x="165" y="189"/>
                    <a:pt x="161" y="188"/>
                    <a:pt x="158" y="186"/>
                  </a:cubicBezTo>
                  <a:cubicBezTo>
                    <a:pt x="154" y="183"/>
                    <a:pt x="152" y="180"/>
                    <a:pt x="150" y="177"/>
                  </a:cubicBezTo>
                  <a:cubicBezTo>
                    <a:pt x="149" y="174"/>
                    <a:pt x="147" y="171"/>
                    <a:pt x="145" y="171"/>
                  </a:cubicBezTo>
                  <a:cubicBezTo>
                    <a:pt x="144" y="170"/>
                    <a:pt x="140" y="171"/>
                    <a:pt x="138" y="173"/>
                  </a:cubicBezTo>
                  <a:cubicBezTo>
                    <a:pt x="134" y="174"/>
                    <a:pt x="130" y="176"/>
                    <a:pt x="126" y="176"/>
                  </a:cubicBezTo>
                  <a:cubicBezTo>
                    <a:pt x="122" y="176"/>
                    <a:pt x="118" y="174"/>
                    <a:pt x="114" y="173"/>
                  </a:cubicBezTo>
                  <a:cubicBezTo>
                    <a:pt x="112" y="171"/>
                    <a:pt x="108" y="170"/>
                    <a:pt x="107" y="171"/>
                  </a:cubicBezTo>
                  <a:cubicBezTo>
                    <a:pt x="105" y="171"/>
                    <a:pt x="103" y="174"/>
                    <a:pt x="102" y="177"/>
                  </a:cubicBezTo>
                  <a:cubicBezTo>
                    <a:pt x="100" y="180"/>
                    <a:pt x="98" y="183"/>
                    <a:pt x="94" y="186"/>
                  </a:cubicBezTo>
                  <a:cubicBezTo>
                    <a:pt x="91" y="188"/>
                    <a:pt x="87" y="189"/>
                    <a:pt x="83" y="190"/>
                  </a:cubicBezTo>
                  <a:cubicBezTo>
                    <a:pt x="80" y="191"/>
                    <a:pt x="77" y="192"/>
                    <a:pt x="76" y="193"/>
                  </a:cubicBezTo>
                  <a:cubicBezTo>
                    <a:pt x="75" y="194"/>
                    <a:pt x="75" y="198"/>
                    <a:pt x="75" y="201"/>
                  </a:cubicBezTo>
                  <a:cubicBezTo>
                    <a:pt x="76" y="205"/>
                    <a:pt x="76" y="209"/>
                    <a:pt x="75" y="213"/>
                  </a:cubicBezTo>
                  <a:cubicBezTo>
                    <a:pt x="73" y="217"/>
                    <a:pt x="71" y="220"/>
                    <a:pt x="68" y="223"/>
                  </a:cubicBezTo>
                  <a:cubicBezTo>
                    <a:pt x="66" y="225"/>
                    <a:pt x="64" y="228"/>
                    <a:pt x="64" y="230"/>
                  </a:cubicBezTo>
                  <a:cubicBezTo>
                    <a:pt x="64" y="231"/>
                    <a:pt x="66" y="234"/>
                    <a:pt x="68" y="237"/>
                  </a:cubicBezTo>
                  <a:cubicBezTo>
                    <a:pt x="71" y="239"/>
                    <a:pt x="73" y="242"/>
                    <a:pt x="75" y="246"/>
                  </a:cubicBezTo>
                  <a:cubicBezTo>
                    <a:pt x="76" y="250"/>
                    <a:pt x="76" y="254"/>
                    <a:pt x="75" y="258"/>
                  </a:cubicBezTo>
                  <a:cubicBezTo>
                    <a:pt x="75" y="261"/>
                    <a:pt x="75" y="265"/>
                    <a:pt x="76" y="266"/>
                  </a:cubicBezTo>
                  <a:cubicBezTo>
                    <a:pt x="77" y="267"/>
                    <a:pt x="80" y="268"/>
                    <a:pt x="83" y="269"/>
                  </a:cubicBezTo>
                  <a:cubicBezTo>
                    <a:pt x="87" y="270"/>
                    <a:pt x="91" y="271"/>
                    <a:pt x="94" y="273"/>
                  </a:cubicBezTo>
                  <a:close/>
                  <a:moveTo>
                    <a:pt x="12" y="320"/>
                  </a:moveTo>
                  <a:cubicBezTo>
                    <a:pt x="84" y="320"/>
                    <a:pt x="84" y="320"/>
                    <a:pt x="84" y="320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3" y="281"/>
                    <a:pt x="82" y="281"/>
                    <a:pt x="80" y="281"/>
                  </a:cubicBezTo>
                  <a:cubicBezTo>
                    <a:pt x="75" y="279"/>
                    <a:pt x="70" y="278"/>
                    <a:pt x="66" y="273"/>
                  </a:cubicBezTo>
                  <a:cubicBezTo>
                    <a:pt x="63" y="268"/>
                    <a:pt x="63" y="262"/>
                    <a:pt x="63" y="257"/>
                  </a:cubicBezTo>
                  <a:cubicBezTo>
                    <a:pt x="64" y="255"/>
                    <a:pt x="64" y="252"/>
                    <a:pt x="63" y="250"/>
                  </a:cubicBezTo>
                  <a:cubicBezTo>
                    <a:pt x="63" y="248"/>
                    <a:pt x="61" y="246"/>
                    <a:pt x="59" y="244"/>
                  </a:cubicBezTo>
                  <a:cubicBezTo>
                    <a:pt x="56" y="240"/>
                    <a:pt x="52" y="236"/>
                    <a:pt x="52" y="230"/>
                  </a:cubicBezTo>
                  <a:cubicBezTo>
                    <a:pt x="52" y="223"/>
                    <a:pt x="56" y="219"/>
                    <a:pt x="59" y="215"/>
                  </a:cubicBezTo>
                  <a:cubicBezTo>
                    <a:pt x="61" y="213"/>
                    <a:pt x="63" y="211"/>
                    <a:pt x="63" y="209"/>
                  </a:cubicBezTo>
                  <a:cubicBezTo>
                    <a:pt x="64" y="207"/>
                    <a:pt x="64" y="205"/>
                    <a:pt x="63" y="202"/>
                  </a:cubicBezTo>
                  <a:cubicBezTo>
                    <a:pt x="63" y="197"/>
                    <a:pt x="63" y="191"/>
                    <a:pt x="66" y="186"/>
                  </a:cubicBezTo>
                  <a:cubicBezTo>
                    <a:pt x="70" y="181"/>
                    <a:pt x="75" y="180"/>
                    <a:pt x="80" y="179"/>
                  </a:cubicBezTo>
                  <a:cubicBezTo>
                    <a:pt x="83" y="178"/>
                    <a:pt x="86" y="177"/>
                    <a:pt x="87" y="176"/>
                  </a:cubicBezTo>
                  <a:cubicBezTo>
                    <a:pt x="89" y="175"/>
                    <a:pt x="90" y="173"/>
                    <a:pt x="91" y="170"/>
                  </a:cubicBezTo>
                  <a:cubicBezTo>
                    <a:pt x="94" y="166"/>
                    <a:pt x="97" y="161"/>
                    <a:pt x="103" y="159"/>
                  </a:cubicBezTo>
                  <a:cubicBezTo>
                    <a:pt x="109" y="157"/>
                    <a:pt x="114" y="159"/>
                    <a:pt x="119" y="161"/>
                  </a:cubicBezTo>
                  <a:cubicBezTo>
                    <a:pt x="121" y="162"/>
                    <a:pt x="124" y="164"/>
                    <a:pt x="126" y="164"/>
                  </a:cubicBezTo>
                  <a:cubicBezTo>
                    <a:pt x="128" y="164"/>
                    <a:pt x="131" y="162"/>
                    <a:pt x="133" y="161"/>
                  </a:cubicBezTo>
                  <a:cubicBezTo>
                    <a:pt x="138" y="159"/>
                    <a:pt x="143" y="157"/>
                    <a:pt x="149" y="159"/>
                  </a:cubicBezTo>
                  <a:cubicBezTo>
                    <a:pt x="155" y="161"/>
                    <a:pt x="158" y="166"/>
                    <a:pt x="161" y="170"/>
                  </a:cubicBezTo>
                  <a:cubicBezTo>
                    <a:pt x="162" y="173"/>
                    <a:pt x="163" y="175"/>
                    <a:pt x="165" y="176"/>
                  </a:cubicBezTo>
                  <a:cubicBezTo>
                    <a:pt x="166" y="177"/>
                    <a:pt x="169" y="178"/>
                    <a:pt x="172" y="179"/>
                  </a:cubicBezTo>
                  <a:cubicBezTo>
                    <a:pt x="177" y="180"/>
                    <a:pt x="182" y="181"/>
                    <a:pt x="186" y="186"/>
                  </a:cubicBezTo>
                  <a:cubicBezTo>
                    <a:pt x="189" y="191"/>
                    <a:pt x="189" y="197"/>
                    <a:pt x="189" y="202"/>
                  </a:cubicBezTo>
                  <a:cubicBezTo>
                    <a:pt x="188" y="205"/>
                    <a:pt x="188" y="207"/>
                    <a:pt x="189" y="209"/>
                  </a:cubicBezTo>
                  <a:cubicBezTo>
                    <a:pt x="189" y="211"/>
                    <a:pt x="191" y="213"/>
                    <a:pt x="193" y="215"/>
                  </a:cubicBezTo>
                  <a:cubicBezTo>
                    <a:pt x="196" y="219"/>
                    <a:pt x="200" y="223"/>
                    <a:pt x="200" y="230"/>
                  </a:cubicBezTo>
                  <a:cubicBezTo>
                    <a:pt x="200" y="236"/>
                    <a:pt x="196" y="240"/>
                    <a:pt x="193" y="244"/>
                  </a:cubicBezTo>
                  <a:cubicBezTo>
                    <a:pt x="191" y="246"/>
                    <a:pt x="189" y="248"/>
                    <a:pt x="189" y="250"/>
                  </a:cubicBezTo>
                  <a:cubicBezTo>
                    <a:pt x="188" y="252"/>
                    <a:pt x="188" y="255"/>
                    <a:pt x="189" y="257"/>
                  </a:cubicBezTo>
                  <a:cubicBezTo>
                    <a:pt x="189" y="262"/>
                    <a:pt x="189" y="268"/>
                    <a:pt x="186" y="273"/>
                  </a:cubicBezTo>
                  <a:cubicBezTo>
                    <a:pt x="182" y="278"/>
                    <a:pt x="177" y="279"/>
                    <a:pt x="172" y="281"/>
                  </a:cubicBezTo>
                  <a:cubicBezTo>
                    <a:pt x="170" y="281"/>
                    <a:pt x="169" y="281"/>
                    <a:pt x="168" y="282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468" y="320"/>
                    <a:pt x="468" y="320"/>
                    <a:pt x="468" y="320"/>
                  </a:cubicBezTo>
                  <a:cubicBezTo>
                    <a:pt x="468" y="12"/>
                    <a:pt x="468" y="12"/>
                    <a:pt x="468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9"/>
                    <a:pt x="129" y="132"/>
                    <a:pt x="126" y="132"/>
                  </a:cubicBezTo>
                  <a:cubicBezTo>
                    <a:pt x="12" y="132"/>
                    <a:pt x="12" y="132"/>
                    <a:pt x="12" y="132"/>
                  </a:cubicBezTo>
                  <a:lnTo>
                    <a:pt x="12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50EBAC48-1837-4AD3-A18A-AB6CD837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803525"/>
              <a:ext cx="369888" cy="19050"/>
            </a:xfrm>
            <a:custGeom>
              <a:avLst/>
              <a:gdLst>
                <a:gd name="T0" fmla="*/ 6 w 228"/>
                <a:gd name="T1" fmla="*/ 12 h 12"/>
                <a:gd name="T2" fmla="*/ 222 w 228"/>
                <a:gd name="T3" fmla="*/ 12 h 12"/>
                <a:gd name="T4" fmla="*/ 228 w 228"/>
                <a:gd name="T5" fmla="*/ 6 h 12"/>
                <a:gd name="T6" fmla="*/ 222 w 228"/>
                <a:gd name="T7" fmla="*/ 0 h 12"/>
                <a:gd name="T8" fmla="*/ 6 w 228"/>
                <a:gd name="T9" fmla="*/ 0 h 12"/>
                <a:gd name="T10" fmla="*/ 0 w 228"/>
                <a:gd name="T11" fmla="*/ 6 h 12"/>
                <a:gd name="T12" fmla="*/ 6 w 2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2">
                  <a:moveTo>
                    <a:pt x="6" y="12"/>
                  </a:moveTo>
                  <a:cubicBezTo>
                    <a:pt x="222" y="12"/>
                    <a:pt x="222" y="12"/>
                    <a:pt x="222" y="12"/>
                  </a:cubicBezTo>
                  <a:cubicBezTo>
                    <a:pt x="225" y="12"/>
                    <a:pt x="228" y="9"/>
                    <a:pt x="228" y="6"/>
                  </a:cubicBezTo>
                  <a:cubicBezTo>
                    <a:pt x="228" y="2"/>
                    <a:pt x="225" y="0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84482885-2894-4DCC-B54F-43B00E80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738437"/>
              <a:ext cx="369888" cy="19050"/>
            </a:xfrm>
            <a:custGeom>
              <a:avLst/>
              <a:gdLst>
                <a:gd name="T0" fmla="*/ 6 w 228"/>
                <a:gd name="T1" fmla="*/ 12 h 12"/>
                <a:gd name="T2" fmla="*/ 222 w 228"/>
                <a:gd name="T3" fmla="*/ 12 h 12"/>
                <a:gd name="T4" fmla="*/ 228 w 228"/>
                <a:gd name="T5" fmla="*/ 6 h 12"/>
                <a:gd name="T6" fmla="*/ 222 w 228"/>
                <a:gd name="T7" fmla="*/ 0 h 12"/>
                <a:gd name="T8" fmla="*/ 6 w 228"/>
                <a:gd name="T9" fmla="*/ 0 h 12"/>
                <a:gd name="T10" fmla="*/ 0 w 228"/>
                <a:gd name="T11" fmla="*/ 6 h 12"/>
                <a:gd name="T12" fmla="*/ 6 w 2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2">
                  <a:moveTo>
                    <a:pt x="6" y="12"/>
                  </a:moveTo>
                  <a:cubicBezTo>
                    <a:pt x="222" y="12"/>
                    <a:pt x="222" y="12"/>
                    <a:pt x="222" y="12"/>
                  </a:cubicBezTo>
                  <a:cubicBezTo>
                    <a:pt x="225" y="12"/>
                    <a:pt x="228" y="9"/>
                    <a:pt x="228" y="6"/>
                  </a:cubicBezTo>
                  <a:cubicBezTo>
                    <a:pt x="228" y="2"/>
                    <a:pt x="225" y="0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A154359A-533E-471B-BBB8-37924F96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673350"/>
              <a:ext cx="369888" cy="19050"/>
            </a:xfrm>
            <a:custGeom>
              <a:avLst/>
              <a:gdLst>
                <a:gd name="T0" fmla="*/ 6 w 228"/>
                <a:gd name="T1" fmla="*/ 12 h 12"/>
                <a:gd name="T2" fmla="*/ 222 w 228"/>
                <a:gd name="T3" fmla="*/ 12 h 12"/>
                <a:gd name="T4" fmla="*/ 228 w 228"/>
                <a:gd name="T5" fmla="*/ 6 h 12"/>
                <a:gd name="T6" fmla="*/ 222 w 228"/>
                <a:gd name="T7" fmla="*/ 0 h 12"/>
                <a:gd name="T8" fmla="*/ 6 w 228"/>
                <a:gd name="T9" fmla="*/ 0 h 12"/>
                <a:gd name="T10" fmla="*/ 0 w 228"/>
                <a:gd name="T11" fmla="*/ 6 h 12"/>
                <a:gd name="T12" fmla="*/ 6 w 2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2">
                  <a:moveTo>
                    <a:pt x="6" y="12"/>
                  </a:moveTo>
                  <a:cubicBezTo>
                    <a:pt x="222" y="12"/>
                    <a:pt x="222" y="12"/>
                    <a:pt x="222" y="12"/>
                  </a:cubicBezTo>
                  <a:cubicBezTo>
                    <a:pt x="225" y="12"/>
                    <a:pt x="228" y="9"/>
                    <a:pt x="228" y="6"/>
                  </a:cubicBezTo>
                  <a:cubicBezTo>
                    <a:pt x="228" y="2"/>
                    <a:pt x="225" y="0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E5CB5C7A-C0BC-43C2-B38D-F26E4DAB875C}"/>
              </a:ext>
            </a:extLst>
          </p:cNvPr>
          <p:cNvSpPr>
            <a:spLocks noEditPoints="1"/>
          </p:cNvSpPr>
          <p:nvPr/>
        </p:nvSpPr>
        <p:spPr bwMode="auto">
          <a:xfrm>
            <a:off x="3632346" y="5833830"/>
            <a:ext cx="868842" cy="646721"/>
          </a:xfrm>
          <a:custGeom>
            <a:avLst/>
            <a:gdLst>
              <a:gd name="T0" fmla="*/ 577 w 610"/>
              <a:gd name="T1" fmla="*/ 162 h 453"/>
              <a:gd name="T2" fmla="*/ 15 w 610"/>
              <a:gd name="T3" fmla="*/ 137 h 453"/>
              <a:gd name="T4" fmla="*/ 585 w 610"/>
              <a:gd name="T5" fmla="*/ 213 h 453"/>
              <a:gd name="T6" fmla="*/ 550 w 610"/>
              <a:gd name="T7" fmla="*/ 249 h 453"/>
              <a:gd name="T8" fmla="*/ 451 w 610"/>
              <a:gd name="T9" fmla="*/ 359 h 453"/>
              <a:gd name="T10" fmla="*/ 401 w 610"/>
              <a:gd name="T11" fmla="*/ 418 h 453"/>
              <a:gd name="T12" fmla="*/ 330 w 610"/>
              <a:gd name="T13" fmla="*/ 426 h 453"/>
              <a:gd name="T14" fmla="*/ 263 w 610"/>
              <a:gd name="T15" fmla="*/ 442 h 453"/>
              <a:gd name="T16" fmla="*/ 196 w 610"/>
              <a:gd name="T17" fmla="*/ 430 h 453"/>
              <a:gd name="T18" fmla="*/ 145 w 610"/>
              <a:gd name="T19" fmla="*/ 366 h 453"/>
              <a:gd name="T20" fmla="*/ 110 w 610"/>
              <a:gd name="T21" fmla="*/ 311 h 453"/>
              <a:gd name="T22" fmla="*/ 54 w 610"/>
              <a:gd name="T23" fmla="*/ 242 h 453"/>
              <a:gd name="T24" fmla="*/ 30 w 610"/>
              <a:gd name="T25" fmla="*/ 216 h 453"/>
              <a:gd name="T26" fmla="*/ 14 w 610"/>
              <a:gd name="T27" fmla="*/ 183 h 453"/>
              <a:gd name="T28" fmla="*/ 144 w 610"/>
              <a:gd name="T29" fmla="*/ 64 h 453"/>
              <a:gd name="T30" fmla="*/ 161 w 610"/>
              <a:gd name="T31" fmla="*/ 58 h 453"/>
              <a:gd name="T32" fmla="*/ 215 w 610"/>
              <a:gd name="T33" fmla="*/ 55 h 453"/>
              <a:gd name="T34" fmla="*/ 447 w 610"/>
              <a:gd name="T35" fmla="*/ 65 h 453"/>
              <a:gd name="T36" fmla="*/ 522 w 610"/>
              <a:gd name="T37" fmla="*/ 15 h 453"/>
              <a:gd name="T38" fmla="*/ 596 w 610"/>
              <a:gd name="T39" fmla="*/ 183 h 453"/>
              <a:gd name="T40" fmla="*/ 163 w 610"/>
              <a:gd name="T41" fmla="*/ 333 h 453"/>
              <a:gd name="T42" fmla="*/ 133 w 610"/>
              <a:gd name="T43" fmla="*/ 308 h 453"/>
              <a:gd name="T44" fmla="*/ 156 w 610"/>
              <a:gd name="T45" fmla="*/ 341 h 453"/>
              <a:gd name="T46" fmla="*/ 229 w 610"/>
              <a:gd name="T47" fmla="*/ 338 h 453"/>
              <a:gd name="T48" fmla="*/ 175 w 610"/>
              <a:gd name="T49" fmla="*/ 344 h 453"/>
              <a:gd name="T50" fmla="*/ 161 w 610"/>
              <a:gd name="T51" fmla="*/ 366 h 453"/>
              <a:gd name="T52" fmla="*/ 196 w 610"/>
              <a:gd name="T53" fmla="*/ 379 h 453"/>
              <a:gd name="T54" fmla="*/ 242 w 610"/>
              <a:gd name="T55" fmla="*/ 355 h 453"/>
              <a:gd name="T56" fmla="*/ 235 w 610"/>
              <a:gd name="T57" fmla="*/ 419 h 453"/>
              <a:gd name="T58" fmla="*/ 321 w 610"/>
              <a:gd name="T59" fmla="*/ 389 h 453"/>
              <a:gd name="T60" fmla="*/ 304 w 610"/>
              <a:gd name="T61" fmla="*/ 381 h 453"/>
              <a:gd name="T62" fmla="*/ 274 w 610"/>
              <a:gd name="T63" fmla="*/ 403 h 453"/>
              <a:gd name="T64" fmla="*/ 302 w 610"/>
              <a:gd name="T65" fmla="*/ 431 h 453"/>
              <a:gd name="T66" fmla="*/ 478 w 610"/>
              <a:gd name="T67" fmla="*/ 310 h 453"/>
              <a:gd name="T68" fmla="*/ 270 w 610"/>
              <a:gd name="T69" fmla="*/ 200 h 453"/>
              <a:gd name="T70" fmla="*/ 211 w 610"/>
              <a:gd name="T71" fmla="*/ 204 h 453"/>
              <a:gd name="T72" fmla="*/ 292 w 610"/>
              <a:gd name="T73" fmla="*/ 80 h 453"/>
              <a:gd name="T74" fmla="*/ 49 w 610"/>
              <a:gd name="T75" fmla="*/ 198 h 453"/>
              <a:gd name="T76" fmla="*/ 117 w 610"/>
              <a:gd name="T77" fmla="*/ 296 h 453"/>
              <a:gd name="T78" fmla="*/ 172 w 610"/>
              <a:gd name="T79" fmla="*/ 297 h 453"/>
              <a:gd name="T80" fmla="*/ 234 w 610"/>
              <a:gd name="T81" fmla="*/ 313 h 453"/>
              <a:gd name="T82" fmla="*/ 292 w 610"/>
              <a:gd name="T83" fmla="*/ 367 h 453"/>
              <a:gd name="T84" fmla="*/ 329 w 610"/>
              <a:gd name="T85" fmla="*/ 375 h 453"/>
              <a:gd name="T86" fmla="*/ 395 w 610"/>
              <a:gd name="T87" fmla="*/ 392 h 453"/>
              <a:gd name="T88" fmla="*/ 338 w 610"/>
              <a:gd name="T89" fmla="*/ 326 h 453"/>
              <a:gd name="T90" fmla="*/ 402 w 610"/>
              <a:gd name="T91" fmla="*/ 368 h 453"/>
              <a:gd name="T92" fmla="*/ 377 w 610"/>
              <a:gd name="T93" fmla="*/ 287 h 453"/>
              <a:gd name="T94" fmla="*/ 376 w 610"/>
              <a:gd name="T95" fmla="*/ 281 h 453"/>
              <a:gd name="T96" fmla="*/ 378 w 610"/>
              <a:gd name="T97" fmla="*/ 277 h 453"/>
              <a:gd name="T98" fmla="*/ 382 w 610"/>
              <a:gd name="T99" fmla="*/ 275 h 453"/>
              <a:gd name="T100" fmla="*/ 388 w 610"/>
              <a:gd name="T101" fmla="*/ 276 h 453"/>
              <a:gd name="T102" fmla="*/ 454 w 610"/>
              <a:gd name="T103" fmla="*/ 342 h 453"/>
              <a:gd name="T104" fmla="*/ 458 w 610"/>
              <a:gd name="T105" fmla="*/ 80 h 453"/>
              <a:gd name="T106" fmla="*/ 223 w 610"/>
              <a:gd name="T107" fmla="*/ 169 h 453"/>
              <a:gd name="T108" fmla="*/ 238 w 610"/>
              <a:gd name="T109" fmla="*/ 202 h 453"/>
              <a:gd name="T110" fmla="*/ 340 w 610"/>
              <a:gd name="T111" fmla="*/ 149 h 453"/>
              <a:gd name="T112" fmla="*/ 536 w 610"/>
              <a:gd name="T113" fmla="*/ 2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0" h="453">
                <a:moveTo>
                  <a:pt x="574" y="141"/>
                </a:moveTo>
                <a:cubicBezTo>
                  <a:pt x="578" y="134"/>
                  <a:pt x="588" y="132"/>
                  <a:pt x="595" y="137"/>
                </a:cubicBezTo>
                <a:cubicBezTo>
                  <a:pt x="602" y="142"/>
                  <a:pt x="604" y="151"/>
                  <a:pt x="599" y="158"/>
                </a:cubicBezTo>
                <a:cubicBezTo>
                  <a:pt x="594" y="165"/>
                  <a:pt x="584" y="167"/>
                  <a:pt x="577" y="162"/>
                </a:cubicBezTo>
                <a:cubicBezTo>
                  <a:pt x="570" y="157"/>
                  <a:pt x="569" y="148"/>
                  <a:pt x="574" y="141"/>
                </a:cubicBezTo>
                <a:close/>
                <a:moveTo>
                  <a:pt x="33" y="162"/>
                </a:moveTo>
                <a:cubicBezTo>
                  <a:pt x="40" y="158"/>
                  <a:pt x="41" y="148"/>
                  <a:pt x="36" y="141"/>
                </a:cubicBezTo>
                <a:cubicBezTo>
                  <a:pt x="32" y="134"/>
                  <a:pt x="22" y="132"/>
                  <a:pt x="15" y="137"/>
                </a:cubicBezTo>
                <a:cubicBezTo>
                  <a:pt x="8" y="142"/>
                  <a:pt x="6" y="152"/>
                  <a:pt x="11" y="159"/>
                </a:cubicBezTo>
                <a:cubicBezTo>
                  <a:pt x="16" y="166"/>
                  <a:pt x="26" y="167"/>
                  <a:pt x="33" y="162"/>
                </a:cubicBezTo>
                <a:close/>
                <a:moveTo>
                  <a:pt x="607" y="195"/>
                </a:moveTo>
                <a:cubicBezTo>
                  <a:pt x="585" y="213"/>
                  <a:pt x="585" y="213"/>
                  <a:pt x="585" y="213"/>
                </a:cubicBezTo>
                <a:cubicBezTo>
                  <a:pt x="584" y="215"/>
                  <a:pt x="582" y="215"/>
                  <a:pt x="580" y="215"/>
                </a:cubicBezTo>
                <a:cubicBezTo>
                  <a:pt x="580" y="215"/>
                  <a:pt x="580" y="215"/>
                  <a:pt x="580" y="215"/>
                </a:cubicBezTo>
                <a:cubicBezTo>
                  <a:pt x="578" y="215"/>
                  <a:pt x="576" y="214"/>
                  <a:pt x="575" y="213"/>
                </a:cubicBezTo>
                <a:cubicBezTo>
                  <a:pt x="563" y="222"/>
                  <a:pt x="557" y="234"/>
                  <a:pt x="550" y="249"/>
                </a:cubicBezTo>
                <a:cubicBezTo>
                  <a:pt x="541" y="267"/>
                  <a:pt x="529" y="290"/>
                  <a:pt x="501" y="314"/>
                </a:cubicBezTo>
                <a:cubicBezTo>
                  <a:pt x="507" y="327"/>
                  <a:pt x="504" y="343"/>
                  <a:pt x="494" y="353"/>
                </a:cubicBezTo>
                <a:cubicBezTo>
                  <a:pt x="487" y="360"/>
                  <a:pt x="477" y="364"/>
                  <a:pt x="468" y="364"/>
                </a:cubicBezTo>
                <a:cubicBezTo>
                  <a:pt x="462" y="364"/>
                  <a:pt x="456" y="362"/>
                  <a:pt x="451" y="359"/>
                </a:cubicBezTo>
                <a:cubicBezTo>
                  <a:pt x="450" y="366"/>
                  <a:pt x="447" y="373"/>
                  <a:pt x="441" y="379"/>
                </a:cubicBezTo>
                <a:cubicBezTo>
                  <a:pt x="434" y="386"/>
                  <a:pt x="425" y="389"/>
                  <a:pt x="416" y="389"/>
                </a:cubicBezTo>
                <a:cubicBezTo>
                  <a:pt x="414" y="389"/>
                  <a:pt x="412" y="389"/>
                  <a:pt x="411" y="389"/>
                </a:cubicBezTo>
                <a:cubicBezTo>
                  <a:pt x="412" y="399"/>
                  <a:pt x="409" y="410"/>
                  <a:pt x="401" y="418"/>
                </a:cubicBezTo>
                <a:cubicBezTo>
                  <a:pt x="394" y="425"/>
                  <a:pt x="385" y="428"/>
                  <a:pt x="375" y="428"/>
                </a:cubicBezTo>
                <a:cubicBezTo>
                  <a:pt x="366" y="428"/>
                  <a:pt x="357" y="425"/>
                  <a:pt x="350" y="418"/>
                </a:cubicBezTo>
                <a:cubicBezTo>
                  <a:pt x="339" y="407"/>
                  <a:pt x="339" y="407"/>
                  <a:pt x="339" y="407"/>
                </a:cubicBezTo>
                <a:cubicBezTo>
                  <a:pt x="338" y="414"/>
                  <a:pt x="335" y="420"/>
                  <a:pt x="330" y="426"/>
                </a:cubicBezTo>
                <a:cubicBezTo>
                  <a:pt x="313" y="442"/>
                  <a:pt x="313" y="442"/>
                  <a:pt x="313" y="442"/>
                </a:cubicBezTo>
                <a:cubicBezTo>
                  <a:pt x="312" y="444"/>
                  <a:pt x="310" y="445"/>
                  <a:pt x="308" y="447"/>
                </a:cubicBezTo>
                <a:cubicBezTo>
                  <a:pt x="302" y="450"/>
                  <a:pt x="295" y="453"/>
                  <a:pt x="288" y="453"/>
                </a:cubicBezTo>
                <a:cubicBezTo>
                  <a:pt x="278" y="453"/>
                  <a:pt x="269" y="449"/>
                  <a:pt x="263" y="442"/>
                </a:cubicBezTo>
                <a:cubicBezTo>
                  <a:pt x="257" y="437"/>
                  <a:pt x="254" y="431"/>
                  <a:pt x="253" y="424"/>
                </a:cubicBezTo>
                <a:cubicBezTo>
                  <a:pt x="247" y="430"/>
                  <a:pt x="247" y="430"/>
                  <a:pt x="247" y="430"/>
                </a:cubicBezTo>
                <a:cubicBezTo>
                  <a:pt x="240" y="437"/>
                  <a:pt x="231" y="440"/>
                  <a:pt x="221" y="440"/>
                </a:cubicBezTo>
                <a:cubicBezTo>
                  <a:pt x="212" y="440"/>
                  <a:pt x="203" y="437"/>
                  <a:pt x="196" y="430"/>
                </a:cubicBezTo>
                <a:cubicBezTo>
                  <a:pt x="188" y="422"/>
                  <a:pt x="185" y="412"/>
                  <a:pt x="186" y="401"/>
                </a:cubicBezTo>
                <a:cubicBezTo>
                  <a:pt x="184" y="402"/>
                  <a:pt x="183" y="402"/>
                  <a:pt x="181" y="402"/>
                </a:cubicBezTo>
                <a:cubicBezTo>
                  <a:pt x="172" y="402"/>
                  <a:pt x="163" y="398"/>
                  <a:pt x="156" y="391"/>
                </a:cubicBezTo>
                <a:cubicBezTo>
                  <a:pt x="149" y="385"/>
                  <a:pt x="145" y="376"/>
                  <a:pt x="145" y="366"/>
                </a:cubicBezTo>
                <a:cubicBezTo>
                  <a:pt x="145" y="365"/>
                  <a:pt x="146" y="363"/>
                  <a:pt x="146" y="362"/>
                </a:cubicBezTo>
                <a:cubicBezTo>
                  <a:pt x="145" y="362"/>
                  <a:pt x="143" y="362"/>
                  <a:pt x="142" y="362"/>
                </a:cubicBezTo>
                <a:cubicBezTo>
                  <a:pt x="133" y="362"/>
                  <a:pt x="124" y="359"/>
                  <a:pt x="117" y="352"/>
                </a:cubicBezTo>
                <a:cubicBezTo>
                  <a:pt x="106" y="341"/>
                  <a:pt x="104" y="325"/>
                  <a:pt x="110" y="311"/>
                </a:cubicBezTo>
                <a:cubicBezTo>
                  <a:pt x="110" y="311"/>
                  <a:pt x="109" y="311"/>
                  <a:pt x="109" y="311"/>
                </a:cubicBezTo>
                <a:cubicBezTo>
                  <a:pt x="107" y="309"/>
                  <a:pt x="107" y="309"/>
                  <a:pt x="107" y="309"/>
                </a:cubicBezTo>
                <a:cubicBezTo>
                  <a:pt x="96" y="299"/>
                  <a:pt x="95" y="298"/>
                  <a:pt x="89" y="293"/>
                </a:cubicBezTo>
                <a:cubicBezTo>
                  <a:pt x="72" y="276"/>
                  <a:pt x="61" y="257"/>
                  <a:pt x="54" y="242"/>
                </a:cubicBezTo>
                <a:cubicBezTo>
                  <a:pt x="51" y="237"/>
                  <a:pt x="49" y="232"/>
                  <a:pt x="47" y="228"/>
                </a:cubicBezTo>
                <a:cubicBezTo>
                  <a:pt x="44" y="221"/>
                  <a:pt x="41" y="215"/>
                  <a:pt x="38" y="210"/>
                </a:cubicBezTo>
                <a:cubicBezTo>
                  <a:pt x="36" y="213"/>
                  <a:pt x="36" y="213"/>
                  <a:pt x="36" y="213"/>
                </a:cubicBezTo>
                <a:cubicBezTo>
                  <a:pt x="34" y="215"/>
                  <a:pt x="32" y="216"/>
                  <a:pt x="30" y="216"/>
                </a:cubicBezTo>
                <a:cubicBezTo>
                  <a:pt x="28" y="216"/>
                  <a:pt x="26" y="215"/>
                  <a:pt x="25" y="214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2"/>
                  <a:pt x="0" y="187"/>
                  <a:pt x="2" y="184"/>
                </a:cubicBezTo>
                <a:cubicBezTo>
                  <a:pt x="5" y="180"/>
                  <a:pt x="10" y="180"/>
                  <a:pt x="14" y="183"/>
                </a:cubicBezTo>
                <a:cubicBezTo>
                  <a:pt x="29" y="196"/>
                  <a:pt x="29" y="196"/>
                  <a:pt x="29" y="196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7"/>
                  <a:pt x="141" y="67"/>
                  <a:pt x="142" y="67"/>
                </a:cubicBezTo>
                <a:cubicBezTo>
                  <a:pt x="142" y="66"/>
                  <a:pt x="143" y="65"/>
                  <a:pt x="144" y="64"/>
                </a:cubicBezTo>
                <a:cubicBezTo>
                  <a:pt x="88" y="16"/>
                  <a:pt x="88" y="16"/>
                  <a:pt x="88" y="16"/>
                </a:cubicBezTo>
                <a:cubicBezTo>
                  <a:pt x="85" y="13"/>
                  <a:pt x="85" y="8"/>
                  <a:pt x="88" y="5"/>
                </a:cubicBezTo>
                <a:cubicBezTo>
                  <a:pt x="91" y="1"/>
                  <a:pt x="96" y="1"/>
                  <a:pt x="99" y="4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2" y="59"/>
                  <a:pt x="163" y="61"/>
                  <a:pt x="163" y="63"/>
                </a:cubicBezTo>
                <a:cubicBezTo>
                  <a:pt x="163" y="64"/>
                  <a:pt x="163" y="64"/>
                  <a:pt x="163" y="65"/>
                </a:cubicBezTo>
                <a:cubicBezTo>
                  <a:pt x="175" y="65"/>
                  <a:pt x="191" y="62"/>
                  <a:pt x="211" y="57"/>
                </a:cubicBezTo>
                <a:cubicBezTo>
                  <a:pt x="212" y="56"/>
                  <a:pt x="214" y="56"/>
                  <a:pt x="215" y="55"/>
                </a:cubicBezTo>
                <a:cubicBezTo>
                  <a:pt x="247" y="46"/>
                  <a:pt x="280" y="51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30" y="51"/>
                  <a:pt x="364" y="46"/>
                  <a:pt x="395" y="55"/>
                </a:cubicBezTo>
                <a:cubicBezTo>
                  <a:pt x="416" y="62"/>
                  <a:pt x="434" y="65"/>
                  <a:pt x="447" y="65"/>
                </a:cubicBezTo>
                <a:cubicBezTo>
                  <a:pt x="446" y="62"/>
                  <a:pt x="447" y="59"/>
                  <a:pt x="449" y="57"/>
                </a:cubicBezTo>
                <a:cubicBezTo>
                  <a:pt x="511" y="3"/>
                  <a:pt x="511" y="3"/>
                  <a:pt x="511" y="3"/>
                </a:cubicBezTo>
                <a:cubicBezTo>
                  <a:pt x="514" y="0"/>
                  <a:pt x="519" y="1"/>
                  <a:pt x="522" y="4"/>
                </a:cubicBezTo>
                <a:cubicBezTo>
                  <a:pt x="525" y="7"/>
                  <a:pt x="525" y="13"/>
                  <a:pt x="522" y="15"/>
                </a:cubicBezTo>
                <a:cubicBezTo>
                  <a:pt x="466" y="64"/>
                  <a:pt x="466" y="64"/>
                  <a:pt x="466" y="64"/>
                </a:cubicBezTo>
                <a:cubicBezTo>
                  <a:pt x="467" y="65"/>
                  <a:pt x="468" y="66"/>
                  <a:pt x="469" y="68"/>
                </a:cubicBezTo>
                <a:cubicBezTo>
                  <a:pt x="581" y="196"/>
                  <a:pt x="581" y="196"/>
                  <a:pt x="581" y="196"/>
                </a:cubicBezTo>
                <a:cubicBezTo>
                  <a:pt x="596" y="183"/>
                  <a:pt x="596" y="183"/>
                  <a:pt x="596" y="183"/>
                </a:cubicBezTo>
                <a:cubicBezTo>
                  <a:pt x="600" y="180"/>
                  <a:pt x="605" y="180"/>
                  <a:pt x="608" y="183"/>
                </a:cubicBezTo>
                <a:cubicBezTo>
                  <a:pt x="610" y="187"/>
                  <a:pt x="610" y="192"/>
                  <a:pt x="607" y="195"/>
                </a:cubicBezTo>
                <a:close/>
                <a:moveTo>
                  <a:pt x="156" y="341"/>
                </a:moveTo>
                <a:cubicBezTo>
                  <a:pt x="163" y="333"/>
                  <a:pt x="163" y="333"/>
                  <a:pt x="163" y="333"/>
                </a:cubicBezTo>
                <a:cubicBezTo>
                  <a:pt x="165" y="330"/>
                  <a:pt x="167" y="326"/>
                  <a:pt x="167" y="322"/>
                </a:cubicBezTo>
                <a:cubicBezTo>
                  <a:pt x="167" y="317"/>
                  <a:pt x="164" y="312"/>
                  <a:pt x="161" y="308"/>
                </a:cubicBezTo>
                <a:cubicBezTo>
                  <a:pt x="157" y="304"/>
                  <a:pt x="152" y="302"/>
                  <a:pt x="147" y="302"/>
                </a:cubicBezTo>
                <a:cubicBezTo>
                  <a:pt x="141" y="302"/>
                  <a:pt x="136" y="304"/>
                  <a:pt x="133" y="308"/>
                </a:cubicBezTo>
                <a:cubicBezTo>
                  <a:pt x="128" y="312"/>
                  <a:pt x="128" y="312"/>
                  <a:pt x="128" y="312"/>
                </a:cubicBezTo>
                <a:cubicBezTo>
                  <a:pt x="120" y="320"/>
                  <a:pt x="120" y="333"/>
                  <a:pt x="128" y="341"/>
                </a:cubicBezTo>
                <a:cubicBezTo>
                  <a:pt x="135" y="348"/>
                  <a:pt x="147" y="348"/>
                  <a:pt x="155" y="342"/>
                </a:cubicBezTo>
                <a:cubicBezTo>
                  <a:pt x="155" y="341"/>
                  <a:pt x="155" y="341"/>
                  <a:pt x="156" y="341"/>
                </a:cubicBezTo>
                <a:close/>
                <a:moveTo>
                  <a:pt x="196" y="379"/>
                </a:moveTo>
                <a:cubicBezTo>
                  <a:pt x="211" y="364"/>
                  <a:pt x="211" y="364"/>
                  <a:pt x="211" y="364"/>
                </a:cubicBezTo>
                <a:cubicBezTo>
                  <a:pt x="223" y="352"/>
                  <a:pt x="223" y="352"/>
                  <a:pt x="223" y="352"/>
                </a:cubicBezTo>
                <a:cubicBezTo>
                  <a:pt x="227" y="349"/>
                  <a:pt x="229" y="344"/>
                  <a:pt x="229" y="338"/>
                </a:cubicBezTo>
                <a:cubicBezTo>
                  <a:pt x="229" y="333"/>
                  <a:pt x="227" y="328"/>
                  <a:pt x="223" y="324"/>
                </a:cubicBezTo>
                <a:cubicBezTo>
                  <a:pt x="219" y="320"/>
                  <a:pt x="214" y="318"/>
                  <a:pt x="209" y="318"/>
                </a:cubicBezTo>
                <a:cubicBezTo>
                  <a:pt x="203" y="318"/>
                  <a:pt x="198" y="320"/>
                  <a:pt x="195" y="324"/>
                </a:cubicBezTo>
                <a:cubicBezTo>
                  <a:pt x="175" y="344"/>
                  <a:pt x="175" y="344"/>
                  <a:pt x="175" y="344"/>
                </a:cubicBezTo>
                <a:cubicBezTo>
                  <a:pt x="174" y="345"/>
                  <a:pt x="173" y="347"/>
                  <a:pt x="172" y="347"/>
                </a:cubicBezTo>
                <a:cubicBezTo>
                  <a:pt x="168" y="352"/>
                  <a:pt x="168" y="352"/>
                  <a:pt x="168" y="352"/>
                </a:cubicBezTo>
                <a:cubicBezTo>
                  <a:pt x="167" y="352"/>
                  <a:pt x="166" y="353"/>
                  <a:pt x="166" y="353"/>
                </a:cubicBezTo>
                <a:cubicBezTo>
                  <a:pt x="163" y="357"/>
                  <a:pt x="161" y="361"/>
                  <a:pt x="161" y="366"/>
                </a:cubicBezTo>
                <a:cubicBezTo>
                  <a:pt x="161" y="371"/>
                  <a:pt x="163" y="376"/>
                  <a:pt x="167" y="380"/>
                </a:cubicBezTo>
                <a:cubicBezTo>
                  <a:pt x="175" y="387"/>
                  <a:pt x="188" y="387"/>
                  <a:pt x="195" y="380"/>
                </a:cubicBezTo>
                <a:cubicBezTo>
                  <a:pt x="196" y="379"/>
                  <a:pt x="196" y="379"/>
                  <a:pt x="196" y="379"/>
                </a:cubicBezTo>
                <a:cubicBezTo>
                  <a:pt x="196" y="379"/>
                  <a:pt x="196" y="379"/>
                  <a:pt x="196" y="379"/>
                </a:cubicBezTo>
                <a:close/>
                <a:moveTo>
                  <a:pt x="270" y="383"/>
                </a:moveTo>
                <a:cubicBezTo>
                  <a:pt x="278" y="376"/>
                  <a:pt x="278" y="363"/>
                  <a:pt x="270" y="355"/>
                </a:cubicBezTo>
                <a:cubicBezTo>
                  <a:pt x="267" y="352"/>
                  <a:pt x="262" y="350"/>
                  <a:pt x="256" y="350"/>
                </a:cubicBezTo>
                <a:cubicBezTo>
                  <a:pt x="251" y="350"/>
                  <a:pt x="246" y="352"/>
                  <a:pt x="242" y="355"/>
                </a:cubicBezTo>
                <a:cubicBezTo>
                  <a:pt x="222" y="375"/>
                  <a:pt x="222" y="375"/>
                  <a:pt x="222" y="375"/>
                </a:cubicBezTo>
                <a:cubicBezTo>
                  <a:pt x="207" y="390"/>
                  <a:pt x="207" y="390"/>
                  <a:pt x="207" y="390"/>
                </a:cubicBezTo>
                <a:cubicBezTo>
                  <a:pt x="200" y="398"/>
                  <a:pt x="200" y="411"/>
                  <a:pt x="207" y="419"/>
                </a:cubicBezTo>
                <a:cubicBezTo>
                  <a:pt x="215" y="426"/>
                  <a:pt x="228" y="426"/>
                  <a:pt x="235" y="419"/>
                </a:cubicBezTo>
                <a:cubicBezTo>
                  <a:pt x="262" y="392"/>
                  <a:pt x="262" y="392"/>
                  <a:pt x="262" y="392"/>
                </a:cubicBezTo>
                <a:cubicBezTo>
                  <a:pt x="262" y="392"/>
                  <a:pt x="262" y="392"/>
                  <a:pt x="262" y="392"/>
                </a:cubicBezTo>
                <a:lnTo>
                  <a:pt x="270" y="383"/>
                </a:lnTo>
                <a:close/>
                <a:moveTo>
                  <a:pt x="321" y="389"/>
                </a:moveTo>
                <a:cubicBezTo>
                  <a:pt x="320" y="388"/>
                  <a:pt x="319" y="387"/>
                  <a:pt x="318" y="386"/>
                </a:cubicBezTo>
                <a:cubicBezTo>
                  <a:pt x="317" y="385"/>
                  <a:pt x="317" y="385"/>
                  <a:pt x="316" y="384"/>
                </a:cubicBezTo>
                <a:cubicBezTo>
                  <a:pt x="315" y="384"/>
                  <a:pt x="315" y="384"/>
                  <a:pt x="315" y="384"/>
                </a:cubicBezTo>
                <a:cubicBezTo>
                  <a:pt x="312" y="382"/>
                  <a:pt x="308" y="381"/>
                  <a:pt x="304" y="381"/>
                </a:cubicBezTo>
                <a:cubicBezTo>
                  <a:pt x="299" y="381"/>
                  <a:pt x="294" y="383"/>
                  <a:pt x="290" y="386"/>
                </a:cubicBezTo>
                <a:cubicBezTo>
                  <a:pt x="282" y="395"/>
                  <a:pt x="282" y="395"/>
                  <a:pt x="282" y="395"/>
                </a:cubicBezTo>
                <a:cubicBezTo>
                  <a:pt x="282" y="395"/>
                  <a:pt x="282" y="395"/>
                  <a:pt x="282" y="395"/>
                </a:cubicBezTo>
                <a:cubicBezTo>
                  <a:pt x="274" y="403"/>
                  <a:pt x="274" y="403"/>
                  <a:pt x="274" y="403"/>
                </a:cubicBezTo>
                <a:cubicBezTo>
                  <a:pt x="273" y="404"/>
                  <a:pt x="272" y="404"/>
                  <a:pt x="272" y="405"/>
                </a:cubicBezTo>
                <a:cubicBezTo>
                  <a:pt x="266" y="414"/>
                  <a:pt x="267" y="424"/>
                  <a:pt x="274" y="431"/>
                </a:cubicBezTo>
                <a:cubicBezTo>
                  <a:pt x="280" y="437"/>
                  <a:pt x="291" y="438"/>
                  <a:pt x="299" y="433"/>
                </a:cubicBezTo>
                <a:cubicBezTo>
                  <a:pt x="300" y="432"/>
                  <a:pt x="301" y="432"/>
                  <a:pt x="302" y="431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25" y="408"/>
                  <a:pt x="326" y="397"/>
                  <a:pt x="321" y="389"/>
                </a:cubicBezTo>
                <a:close/>
                <a:moveTo>
                  <a:pt x="482" y="314"/>
                </a:moveTo>
                <a:cubicBezTo>
                  <a:pt x="478" y="310"/>
                  <a:pt x="478" y="310"/>
                  <a:pt x="478" y="310"/>
                </a:cubicBezTo>
                <a:cubicBezTo>
                  <a:pt x="478" y="309"/>
                  <a:pt x="478" y="309"/>
                  <a:pt x="478" y="309"/>
                </a:cubicBezTo>
                <a:cubicBezTo>
                  <a:pt x="329" y="161"/>
                  <a:pt x="329" y="161"/>
                  <a:pt x="329" y="161"/>
                </a:cubicBezTo>
                <a:cubicBezTo>
                  <a:pt x="324" y="156"/>
                  <a:pt x="317" y="156"/>
                  <a:pt x="312" y="160"/>
                </a:cubicBezTo>
                <a:cubicBezTo>
                  <a:pt x="299" y="173"/>
                  <a:pt x="281" y="190"/>
                  <a:pt x="270" y="200"/>
                </a:cubicBezTo>
                <a:cubicBezTo>
                  <a:pt x="261" y="209"/>
                  <a:pt x="261" y="209"/>
                  <a:pt x="261" y="209"/>
                </a:cubicBezTo>
                <a:cubicBezTo>
                  <a:pt x="255" y="215"/>
                  <a:pt x="247" y="218"/>
                  <a:pt x="238" y="218"/>
                </a:cubicBezTo>
                <a:cubicBezTo>
                  <a:pt x="229" y="218"/>
                  <a:pt x="221" y="214"/>
                  <a:pt x="215" y="208"/>
                </a:cubicBezTo>
                <a:cubicBezTo>
                  <a:pt x="211" y="204"/>
                  <a:pt x="211" y="204"/>
                  <a:pt x="211" y="204"/>
                </a:cubicBezTo>
                <a:cubicBezTo>
                  <a:pt x="210" y="202"/>
                  <a:pt x="209" y="201"/>
                  <a:pt x="208" y="200"/>
                </a:cubicBezTo>
                <a:cubicBezTo>
                  <a:pt x="198" y="187"/>
                  <a:pt x="200" y="169"/>
                  <a:pt x="212" y="157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72" y="67"/>
                  <a:pt x="245" y="63"/>
                  <a:pt x="220" y="71"/>
                </a:cubicBezTo>
                <a:cubicBezTo>
                  <a:pt x="218" y="71"/>
                  <a:pt x="217" y="72"/>
                  <a:pt x="215" y="72"/>
                </a:cubicBezTo>
                <a:cubicBezTo>
                  <a:pt x="188" y="80"/>
                  <a:pt x="167" y="83"/>
                  <a:pt x="152" y="80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53" y="204"/>
                  <a:pt x="57" y="212"/>
                  <a:pt x="61" y="221"/>
                </a:cubicBezTo>
                <a:cubicBezTo>
                  <a:pt x="63" y="225"/>
                  <a:pt x="66" y="230"/>
                  <a:pt x="68" y="235"/>
                </a:cubicBezTo>
                <a:cubicBezTo>
                  <a:pt x="75" y="248"/>
                  <a:pt x="85" y="266"/>
                  <a:pt x="100" y="281"/>
                </a:cubicBezTo>
                <a:cubicBezTo>
                  <a:pt x="106" y="287"/>
                  <a:pt x="106" y="287"/>
                  <a:pt x="117" y="296"/>
                </a:cubicBezTo>
                <a:cubicBezTo>
                  <a:pt x="120" y="299"/>
                  <a:pt x="120" y="299"/>
                  <a:pt x="120" y="299"/>
                </a:cubicBezTo>
                <a:cubicBezTo>
                  <a:pt x="121" y="297"/>
                  <a:pt x="121" y="297"/>
                  <a:pt x="121" y="297"/>
                </a:cubicBezTo>
                <a:cubicBezTo>
                  <a:pt x="128" y="290"/>
                  <a:pt x="137" y="286"/>
                  <a:pt x="147" y="286"/>
                </a:cubicBezTo>
                <a:cubicBezTo>
                  <a:pt x="156" y="286"/>
                  <a:pt x="165" y="290"/>
                  <a:pt x="172" y="297"/>
                </a:cubicBezTo>
                <a:cubicBezTo>
                  <a:pt x="177" y="302"/>
                  <a:pt x="180" y="308"/>
                  <a:pt x="182" y="315"/>
                </a:cubicBezTo>
                <a:cubicBezTo>
                  <a:pt x="183" y="313"/>
                  <a:pt x="183" y="313"/>
                  <a:pt x="183" y="313"/>
                </a:cubicBezTo>
                <a:cubicBezTo>
                  <a:pt x="190" y="306"/>
                  <a:pt x="199" y="302"/>
                  <a:pt x="209" y="302"/>
                </a:cubicBezTo>
                <a:cubicBezTo>
                  <a:pt x="218" y="302"/>
                  <a:pt x="227" y="306"/>
                  <a:pt x="234" y="313"/>
                </a:cubicBezTo>
                <a:cubicBezTo>
                  <a:pt x="240" y="319"/>
                  <a:pt x="244" y="327"/>
                  <a:pt x="244" y="336"/>
                </a:cubicBezTo>
                <a:cubicBezTo>
                  <a:pt x="248" y="334"/>
                  <a:pt x="252" y="334"/>
                  <a:pt x="256" y="334"/>
                </a:cubicBezTo>
                <a:cubicBezTo>
                  <a:pt x="266" y="334"/>
                  <a:pt x="275" y="337"/>
                  <a:pt x="282" y="344"/>
                </a:cubicBezTo>
                <a:cubicBezTo>
                  <a:pt x="288" y="351"/>
                  <a:pt x="291" y="359"/>
                  <a:pt x="292" y="367"/>
                </a:cubicBezTo>
                <a:cubicBezTo>
                  <a:pt x="302" y="363"/>
                  <a:pt x="315" y="364"/>
                  <a:pt x="324" y="370"/>
                </a:cubicBezTo>
                <a:cubicBezTo>
                  <a:pt x="324" y="371"/>
                  <a:pt x="324" y="371"/>
                  <a:pt x="325" y="371"/>
                </a:cubicBezTo>
                <a:cubicBezTo>
                  <a:pt x="325" y="371"/>
                  <a:pt x="325" y="371"/>
                  <a:pt x="325" y="371"/>
                </a:cubicBezTo>
                <a:cubicBezTo>
                  <a:pt x="326" y="372"/>
                  <a:pt x="328" y="373"/>
                  <a:pt x="329" y="375"/>
                </a:cubicBezTo>
                <a:cubicBezTo>
                  <a:pt x="330" y="375"/>
                  <a:pt x="330" y="375"/>
                  <a:pt x="331" y="376"/>
                </a:cubicBezTo>
                <a:cubicBezTo>
                  <a:pt x="361" y="406"/>
                  <a:pt x="361" y="406"/>
                  <a:pt x="361" y="406"/>
                </a:cubicBezTo>
                <a:cubicBezTo>
                  <a:pt x="369" y="414"/>
                  <a:pt x="382" y="414"/>
                  <a:pt x="389" y="406"/>
                </a:cubicBezTo>
                <a:cubicBezTo>
                  <a:pt x="393" y="402"/>
                  <a:pt x="395" y="398"/>
                  <a:pt x="395" y="392"/>
                </a:cubicBezTo>
                <a:cubicBezTo>
                  <a:pt x="395" y="387"/>
                  <a:pt x="393" y="382"/>
                  <a:pt x="389" y="378"/>
                </a:cubicBezTo>
                <a:cubicBezTo>
                  <a:pt x="363" y="351"/>
                  <a:pt x="363" y="351"/>
                  <a:pt x="363" y="351"/>
                </a:cubicBezTo>
                <a:cubicBezTo>
                  <a:pt x="363" y="351"/>
                  <a:pt x="363" y="351"/>
                  <a:pt x="363" y="351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5" y="323"/>
                  <a:pt x="335" y="318"/>
                  <a:pt x="338" y="315"/>
                </a:cubicBezTo>
                <a:cubicBezTo>
                  <a:pt x="341" y="312"/>
                  <a:pt x="346" y="312"/>
                  <a:pt x="349" y="315"/>
                </a:cubicBezTo>
                <a:cubicBezTo>
                  <a:pt x="401" y="367"/>
                  <a:pt x="401" y="367"/>
                  <a:pt x="401" y="367"/>
                </a:cubicBezTo>
                <a:cubicBezTo>
                  <a:pt x="402" y="368"/>
                  <a:pt x="402" y="368"/>
                  <a:pt x="402" y="368"/>
                </a:cubicBezTo>
                <a:cubicBezTo>
                  <a:pt x="409" y="375"/>
                  <a:pt x="422" y="375"/>
                  <a:pt x="430" y="368"/>
                </a:cubicBezTo>
                <a:cubicBezTo>
                  <a:pt x="437" y="361"/>
                  <a:pt x="437" y="350"/>
                  <a:pt x="432" y="342"/>
                </a:cubicBezTo>
                <a:cubicBezTo>
                  <a:pt x="378" y="288"/>
                  <a:pt x="378" y="288"/>
                  <a:pt x="378" y="288"/>
                </a:cubicBezTo>
                <a:cubicBezTo>
                  <a:pt x="378" y="288"/>
                  <a:pt x="378" y="287"/>
                  <a:pt x="377" y="287"/>
                </a:cubicBezTo>
                <a:cubicBezTo>
                  <a:pt x="377" y="286"/>
                  <a:pt x="377" y="286"/>
                  <a:pt x="376" y="285"/>
                </a:cubicBezTo>
                <a:cubicBezTo>
                  <a:pt x="376" y="285"/>
                  <a:pt x="376" y="285"/>
                  <a:pt x="376" y="284"/>
                </a:cubicBezTo>
                <a:cubicBezTo>
                  <a:pt x="376" y="284"/>
                  <a:pt x="376" y="283"/>
                  <a:pt x="376" y="282"/>
                </a:cubicBezTo>
                <a:cubicBezTo>
                  <a:pt x="376" y="282"/>
                  <a:pt x="376" y="281"/>
                  <a:pt x="376" y="281"/>
                </a:cubicBezTo>
                <a:cubicBezTo>
                  <a:pt x="376" y="280"/>
                  <a:pt x="376" y="280"/>
                  <a:pt x="376" y="279"/>
                </a:cubicBezTo>
                <a:cubicBezTo>
                  <a:pt x="377" y="279"/>
                  <a:pt x="377" y="278"/>
                  <a:pt x="377" y="278"/>
                </a:cubicBezTo>
                <a:cubicBezTo>
                  <a:pt x="378" y="278"/>
                  <a:pt x="378" y="277"/>
                  <a:pt x="378" y="277"/>
                </a:cubicBezTo>
                <a:cubicBezTo>
                  <a:pt x="378" y="277"/>
                  <a:pt x="378" y="277"/>
                  <a:pt x="378" y="277"/>
                </a:cubicBezTo>
                <a:cubicBezTo>
                  <a:pt x="378" y="277"/>
                  <a:pt x="378" y="277"/>
                  <a:pt x="378" y="277"/>
                </a:cubicBezTo>
                <a:cubicBezTo>
                  <a:pt x="379" y="276"/>
                  <a:pt x="379" y="276"/>
                  <a:pt x="380" y="276"/>
                </a:cubicBezTo>
                <a:cubicBezTo>
                  <a:pt x="380" y="276"/>
                  <a:pt x="380" y="275"/>
                  <a:pt x="381" y="275"/>
                </a:cubicBezTo>
                <a:cubicBezTo>
                  <a:pt x="381" y="275"/>
                  <a:pt x="382" y="275"/>
                  <a:pt x="382" y="275"/>
                </a:cubicBezTo>
                <a:cubicBezTo>
                  <a:pt x="383" y="275"/>
                  <a:pt x="383" y="274"/>
                  <a:pt x="384" y="274"/>
                </a:cubicBezTo>
                <a:cubicBezTo>
                  <a:pt x="384" y="274"/>
                  <a:pt x="385" y="275"/>
                  <a:pt x="385" y="275"/>
                </a:cubicBezTo>
                <a:cubicBezTo>
                  <a:pt x="386" y="275"/>
                  <a:pt x="386" y="275"/>
                  <a:pt x="387" y="275"/>
                </a:cubicBezTo>
                <a:cubicBezTo>
                  <a:pt x="387" y="275"/>
                  <a:pt x="388" y="276"/>
                  <a:pt x="388" y="276"/>
                </a:cubicBezTo>
                <a:cubicBezTo>
                  <a:pt x="389" y="276"/>
                  <a:pt x="389" y="276"/>
                  <a:pt x="390" y="277"/>
                </a:cubicBezTo>
                <a:cubicBezTo>
                  <a:pt x="441" y="328"/>
                  <a:pt x="441" y="328"/>
                  <a:pt x="441" y="328"/>
                </a:cubicBezTo>
                <a:cubicBezTo>
                  <a:pt x="442" y="329"/>
                  <a:pt x="442" y="330"/>
                  <a:pt x="443" y="331"/>
                </a:cubicBezTo>
                <a:cubicBezTo>
                  <a:pt x="454" y="342"/>
                  <a:pt x="454" y="342"/>
                  <a:pt x="454" y="342"/>
                </a:cubicBezTo>
                <a:cubicBezTo>
                  <a:pt x="462" y="349"/>
                  <a:pt x="475" y="349"/>
                  <a:pt x="482" y="342"/>
                </a:cubicBezTo>
                <a:cubicBezTo>
                  <a:pt x="490" y="334"/>
                  <a:pt x="490" y="322"/>
                  <a:pt x="482" y="314"/>
                </a:cubicBezTo>
                <a:close/>
                <a:moveTo>
                  <a:pt x="564" y="201"/>
                </a:moveTo>
                <a:cubicBezTo>
                  <a:pt x="458" y="80"/>
                  <a:pt x="458" y="80"/>
                  <a:pt x="458" y="80"/>
                </a:cubicBezTo>
                <a:cubicBezTo>
                  <a:pt x="443" y="83"/>
                  <a:pt x="420" y="80"/>
                  <a:pt x="390" y="71"/>
                </a:cubicBezTo>
                <a:cubicBezTo>
                  <a:pt x="364" y="63"/>
                  <a:pt x="336" y="67"/>
                  <a:pt x="315" y="82"/>
                </a:cubicBezTo>
                <a:cubicBezTo>
                  <a:pt x="311" y="85"/>
                  <a:pt x="307" y="88"/>
                  <a:pt x="303" y="92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217" y="175"/>
                  <a:pt x="216" y="184"/>
                  <a:pt x="221" y="191"/>
                </a:cubicBezTo>
                <a:cubicBezTo>
                  <a:pt x="222" y="192"/>
                  <a:pt x="222" y="192"/>
                  <a:pt x="223" y="193"/>
                </a:cubicBezTo>
                <a:cubicBezTo>
                  <a:pt x="226" y="197"/>
                  <a:pt x="226" y="197"/>
                  <a:pt x="226" y="197"/>
                </a:cubicBezTo>
                <a:cubicBezTo>
                  <a:pt x="229" y="200"/>
                  <a:pt x="234" y="202"/>
                  <a:pt x="238" y="202"/>
                </a:cubicBezTo>
                <a:cubicBezTo>
                  <a:pt x="243" y="202"/>
                  <a:pt x="247" y="200"/>
                  <a:pt x="250" y="197"/>
                </a:cubicBezTo>
                <a:cubicBezTo>
                  <a:pt x="259" y="189"/>
                  <a:pt x="259" y="189"/>
                  <a:pt x="259" y="189"/>
                </a:cubicBezTo>
                <a:cubicBezTo>
                  <a:pt x="270" y="179"/>
                  <a:pt x="288" y="161"/>
                  <a:pt x="301" y="149"/>
                </a:cubicBezTo>
                <a:cubicBezTo>
                  <a:pt x="312" y="138"/>
                  <a:pt x="330" y="139"/>
                  <a:pt x="340" y="149"/>
                </a:cubicBezTo>
                <a:cubicBezTo>
                  <a:pt x="489" y="298"/>
                  <a:pt x="489" y="298"/>
                  <a:pt x="489" y="298"/>
                </a:cubicBezTo>
                <a:cubicBezTo>
                  <a:pt x="489" y="298"/>
                  <a:pt x="489" y="298"/>
                  <a:pt x="489" y="298"/>
                </a:cubicBezTo>
                <a:cubicBezTo>
                  <a:pt x="492" y="301"/>
                  <a:pt x="492" y="301"/>
                  <a:pt x="492" y="301"/>
                </a:cubicBezTo>
                <a:cubicBezTo>
                  <a:pt x="516" y="280"/>
                  <a:pt x="527" y="260"/>
                  <a:pt x="536" y="242"/>
                </a:cubicBezTo>
                <a:cubicBezTo>
                  <a:pt x="543" y="227"/>
                  <a:pt x="550" y="212"/>
                  <a:pt x="564" y="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Project Initiation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47064"/>
              </p:ext>
            </p:extLst>
          </p:nvPr>
        </p:nvGraphicFramePr>
        <p:xfrm>
          <a:off x="208670" y="1180487"/>
          <a:ext cx="11591444" cy="51652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2920132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82236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172117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Commencement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Sanction Order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PPWS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Rent Agreement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Bank Guarantee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MoU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PCO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Sanction order : SRLM Admin &amp; SRLM Operations</a:t>
                      </a:r>
                    </a:p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 &amp;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 Higher level e.g. PIA Admin and Projects from ERP (Proposal &amp; Appraisal Module)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/>
                      <a:r>
                        <a:rPr lang="en-US" sz="1400" b="1" dirty="0">
                          <a:latin typeface="Trebuchet MS" panose="020B0603020202020204" pitchFamily="34" charset="0"/>
                        </a:rPr>
                        <a:t>Project Execution Readiness Assessment (PER)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 at Project HQs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 at PIA HQs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110290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Design &amp;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Domain/Non-domain Curriculum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Plan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Activity cum Lesson Planner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Mobilisation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Sanction Order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110290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Staff Deployed at Training Centre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 Manager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Q-Team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09118561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E8A83A0-03B2-4BEA-A8B8-380D1256CBED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884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Training Centre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42109"/>
              </p:ext>
            </p:extLst>
          </p:nvPr>
        </p:nvGraphicFramePr>
        <p:xfrm>
          <a:off x="208670" y="1180487"/>
          <a:ext cx="11591444" cy="42931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48871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565018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223210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Centre address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Trades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Rooms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Operations, PIA Q Team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91328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/>
                      <a:r>
                        <a:rPr lang="en-US" sz="1400" b="1" dirty="0">
                          <a:latin typeface="Trebuchet MS" panose="020B0603020202020204" pitchFamily="34" charset="0"/>
                        </a:rPr>
                        <a:t>Residential Facility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Residential Facility address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Hostel facilities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Operations, PIA Q Team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3844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Daily </a:t>
                      </a: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Monitoring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no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Failure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Recording the any failure items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/ Residential Facilities approval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110290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 Diligence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Verifying Training Centre / Residential Facilities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/ Residential Facilities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09118561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3265192-1B54-4B9A-86F8-07B81F7BDDD6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729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Candidate Enrolment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64610"/>
              </p:ext>
            </p:extLst>
          </p:nvPr>
        </p:nvGraphicFramePr>
        <p:xfrm>
          <a:off x="208670" y="1180487"/>
          <a:ext cx="11591444" cy="26170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48871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Enrolment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Kaushal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Panjee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ID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SG" sz="1400" strike="sngStrike" dirty="0"/>
                        <a:t>Candidate Enrolment </a:t>
                      </a:r>
                    </a:p>
                    <a:p>
                      <a:pPr lvl="0"/>
                      <a:r>
                        <a:rPr lang="en-SG" sz="1400" strike="noStrike" dirty="0"/>
                        <a:t>Candidate Authorization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Authorization of candidates by conducting aptitude test 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Open Candidate Registration </a:t>
                      </a: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Application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NA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E3E5877-3D84-44AD-B25C-1A784CB7E7E7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2598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Batch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56266"/>
              </p:ext>
            </p:extLst>
          </p:nvPr>
        </p:nvGraphicFramePr>
        <p:xfrm>
          <a:off x="208670" y="1180487"/>
          <a:ext cx="11591444" cy="47300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Creation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Start/Expected end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Start/End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Type, Trade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Assign Trainers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sngStrike" dirty="0">
                          <a:latin typeface="Trebuchet MS" panose="020B0603020202020204" pitchFamily="34" charset="0"/>
                        </a:rPr>
                        <a:t>Batch Freeze</a:t>
                      </a:r>
                    </a:p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noStrike" dirty="0">
                          <a:latin typeface="Trebuchet MS" panose="020B0603020202020204" pitchFamily="34" charset="0"/>
                        </a:rPr>
                        <a:t>Enrol Candidate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Map candidates to the batch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closure date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Enroll Candidates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Termination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Termination of a batch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Transfer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Transfer of a Batch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Opeations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 and 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894132254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549953-EDD4-4FEB-BAA5-477ABC55C66C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7617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Training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39875"/>
              </p:ext>
            </p:extLst>
          </p:nvPr>
        </p:nvGraphicFramePr>
        <p:xfrm>
          <a:off x="208670" y="1180487"/>
          <a:ext cx="11591444" cy="58807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Attendance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Candidates’ Attendance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Trainers’ Attendance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Trebuchet MS" panose="020B0603020202020204" pitchFamily="34" charset="0"/>
                        </a:rPr>
                        <a:t>Welcome Kit, Uniform &amp; Tablet Distribution</a:t>
                      </a:r>
                      <a:endParaRPr lang="en-SG" sz="1400" b="1" dirty="0">
                        <a:latin typeface="Trebuchet MS" panose="020B0603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Welcome Kit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Tablet Distribution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Uniform Distribution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95685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Progress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ACLP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Actual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Topic covered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session duration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Dropouts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Name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Dropout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Dropout reason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Assessment &amp; Certification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Assessor Registration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Internal Assessment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External Assessment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Summary of Assessments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Certificate Distribution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894132254"/>
                  </a:ext>
                </a:extLst>
              </a:tr>
              <a:tr h="78450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Feedback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alt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Feedback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alt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Summary of Feedbacks given by Candidates</a:t>
                      </a:r>
                      <a:endParaRPr lang="en-US" alt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137081119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F71C898-7606-47F4-BD87-CD743AAC0648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8735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OJT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68374"/>
              </p:ext>
            </p:extLst>
          </p:nvPr>
        </p:nvGraphicFramePr>
        <p:xfrm>
          <a:off x="208670" y="1180487"/>
          <a:ext cx="11591444" cy="35325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2232686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3097853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Employer Mapping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and Work place location should be registered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dirty="0">
                          <a:latin typeface="Trebuchet MS" panose="020B0603020202020204" pitchFamily="34" charset="0"/>
                        </a:rPr>
                        <a:t>OJT Confirmation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Confirmation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acceptance of OJT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95685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State/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Certificate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 and OJT Confirmation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Verification of Candidates at Employer location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Team,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C076C00-66C6-48C5-9D87-23D678FD3BA7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6902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Inspections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12775"/>
              </p:ext>
            </p:extLst>
          </p:nvPr>
        </p:nvGraphicFramePr>
        <p:xfrm>
          <a:off x="206086" y="1074469"/>
          <a:ext cx="11591444" cy="56072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89088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66340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680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Planning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Planning Inspection and assigning to the inspecting officers</a:t>
                      </a: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(Scheduled and Surprise) </a:t>
                      </a: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Admin, CTSA Admin , Q Team Head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 details of the Training </a:t>
                      </a:r>
                      <a:r>
                        <a:rPr lang="en-US" sz="1400" kern="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will be revealed on the day of inspection at 07.00 am to the inspecting officer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91656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sngStrike" dirty="0">
                          <a:latin typeface="Trebuchet MS" panose="020B0603020202020204" pitchFamily="34" charset="0"/>
                        </a:rPr>
                        <a:t>Desk Verification</a:t>
                      </a:r>
                    </a:p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noStrike" dirty="0">
                          <a:latin typeface="Trebuchet MS" panose="020B0603020202020204" pitchFamily="34" charset="0"/>
                        </a:rPr>
                        <a:t>Inspection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Verifying Infrastructure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Sample generation from Ongoing and completed batches and updating the information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 details and training quality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Advisories (Current and Previous inspection)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and 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Inspection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Onsite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Advisories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Closure of advisories raised by the inspecting officer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and 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53141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Centre Rating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Centre Grading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478B970-A301-46D0-976A-F9C04BE6B30D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593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Placement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43716"/>
              </p:ext>
            </p:extLst>
          </p:nvPr>
        </p:nvGraphicFramePr>
        <p:xfrm>
          <a:off x="208670" y="1180487"/>
          <a:ext cx="11591444" cy="53810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63127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15694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Placement Success Rate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Calculation</a:t>
                      </a: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placement success rate for PIA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dirty="0">
                          <a:latin typeface="Trebuchet MS" panose="020B0603020202020204" pitchFamily="34" charset="0"/>
                        </a:rPr>
                        <a:t>Desk Verification – Other Docs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Verification of desk documents of candidates</a:t>
                      </a: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after completion of one month of employment.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SRLM admin generates placement desk document verification sample in ERP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Desk verification Acceptance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Create Placement desk verification 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 , SRLM Operations and PIA Q Team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Desk Verification – Salary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100% cross</a:t>
                      </a:r>
                      <a:r>
                        <a:rPr lang="en-US" sz="1400" kern="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verification of the salary amount credited in candidates bank account vs net salary as per salary slips. </a:t>
                      </a: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and SRLM Operations-Finance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Submission</a:t>
                      </a:r>
                      <a:r>
                        <a:rPr lang="nl-NL" sz="1400" b="0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of data releated to salary payment verification of candidate particular month in ERP.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Physical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Physical verification of placed candidates at employer location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Change in Work Location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changing the work location within the same organization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Work location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8546B3-911B-48B6-BFE7-AA07EC3B6666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727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Placement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97905"/>
              </p:ext>
            </p:extLst>
          </p:nvPr>
        </p:nvGraphicFramePr>
        <p:xfrm>
          <a:off x="206086" y="1136929"/>
          <a:ext cx="11591444" cy="22920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63127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15694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2841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Monthly Continuity Report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Month wise candidate wise placement continuity details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58022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Job Offer / Appointments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joining an organization for employment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08665837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Candidates Tracking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Tracking of the placed candidate for 12 months 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Monthly continuity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5151971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8546B3-911B-48B6-BFE7-AA07EC3B6666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47097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Change Management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138"/>
              </p:ext>
            </p:extLst>
          </p:nvPr>
        </p:nvGraphicFramePr>
        <p:xfrm>
          <a:off x="208671" y="1207375"/>
          <a:ext cx="11774658" cy="518469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23076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273968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3356687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120743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Management [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VIEW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b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Profile Registration(For PIAs)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Based Access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 Creation &amp; Access Rights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To Create,  Edit Users and their Profiles assign access rights to user by higher levels 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This feature enables the admin to activate/ de-activate/ temporarily lock the users.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Admin users of CTSA / SRLM / PIAs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Higher Access Levels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</a:br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[</a:t>
                      </a:r>
                      <a:r>
                        <a:rPr lang="en-US" sz="1200" b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  <a:hlinkClick r:id="rId4" action="ppaction://hlinksldjump"/>
                        </a:rPr>
                        <a:t>VIEW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]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Admin User to create users </a:t>
                      </a:r>
                      <a:r>
                        <a:rPr lang="en-US" sz="12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only, no other activities can be performed 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SRLM Admin will approve the Sanction Order submitted by SRLM Operations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 Admin will submit PPWS, PER, Revised Sanction Order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profile registration is mandatory for providing access to PIA employees.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any employee is already registered in any of the organizations in KB, he/she can not be registered in any new organization unless they are de activated from previous organization</a:t>
                      </a:r>
                      <a:endParaRPr lang="en-US" sz="1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PAN No. will be the unique ID for the employee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Admin can reset the users password, email will be sent the users registered email id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60875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Change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30008"/>
              </p:ext>
            </p:extLst>
          </p:nvPr>
        </p:nvGraphicFramePr>
        <p:xfrm>
          <a:off x="208670" y="1180487"/>
          <a:ext cx="11591444" cy="61163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3607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85214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Bank Details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Update Bank account details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Reset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Resetting the batch start date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Enrolments / De enrolment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Enrolling or De-enrolling the Candidates after batch freeze 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Mobile Number update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Updating the mobile number for tracking the candidate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Till tracking of the candidate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Due-Diligence Edit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b="1" strike="sngStrike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Making Training Centre / Residential facility in edit mode for modification and re-DD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creation and approval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Staff Details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no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 Update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Updating the trainers details (add / remove trainers and add </a:t>
                      </a:r>
                      <a:r>
                        <a:rPr lang="en-US" sz="1400" kern="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incharge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details)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 Profile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39706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Change in Work Location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69513604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b="1" strike="sngStrike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32895038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29D9E9A-9209-46BB-AAD5-DBA17D996B5B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9274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1854166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Reports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4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Reports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60188"/>
              </p:ext>
            </p:extLst>
          </p:nvPr>
        </p:nvGraphicFramePr>
        <p:xfrm>
          <a:off x="208670" y="1180487"/>
          <a:ext cx="11591444" cy="54468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Progress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Enrolment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Freeze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Welcome Kit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DD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Inspection Planning Report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Inspection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56083460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Grading/Rating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707937630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External Assessment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0195917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DC6C2B0-C595-44C5-BDAD-9E37E0C38545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44561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Reports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53983"/>
              </p:ext>
            </p:extLst>
          </p:nvPr>
        </p:nvGraphicFramePr>
        <p:xfrm>
          <a:off x="208670" y="1180487"/>
          <a:ext cx="11591444" cy="54840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Completion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Certificate Distributions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 Locations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 Residential Facility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Daily Failure Summary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Daily Failure Items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Employers Reports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56083460"/>
                  </a:ext>
                </a:extLst>
              </a:tr>
              <a:tr h="38217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Employer Locations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707937630"/>
                  </a:ext>
                </a:extLst>
              </a:tr>
              <a:tr h="37279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E2 Certificate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01959173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List of Candidates Offered Jobs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endParaRPr lang="en-SG" sz="14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4000129694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52321746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Reports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19018"/>
              </p:ext>
            </p:extLst>
          </p:nvPr>
        </p:nvGraphicFramePr>
        <p:xfrm>
          <a:off x="208670" y="1180487"/>
          <a:ext cx="11591444" cy="14079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List of Placed candidates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Placement Computation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1A8B54E-925D-448F-BA7C-96FD0612E2C7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11084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Helpdesk &amp; Support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Helpdesk Support 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95673"/>
              </p:ext>
            </p:extLst>
          </p:nvPr>
        </p:nvGraphicFramePr>
        <p:xfrm>
          <a:off x="208670" y="1180487"/>
          <a:ext cx="11591444" cy="30498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970550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202298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Ticketing system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sz="1400" u="none" spc="-1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http://helpdesk.ddugky.info/</a:t>
                      </a:r>
                      <a:endParaRPr lang="en-SG" sz="1400" u="none" dirty="0">
                        <a:latin typeface="Trebuchet MS"/>
                        <a:cs typeface="Trebuchet MS"/>
                      </a:endParaRP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of Login IDs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Helpdesk Contact No.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sz="1400" spc="-5" dirty="0">
                          <a:solidFill>
                            <a:srgbClr val="6F2F9F"/>
                          </a:solidFill>
                          <a:latin typeface="Trebuchet MS"/>
                          <a:cs typeface="Trebuchet MS"/>
                        </a:rPr>
                        <a:t>040-24001206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48416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spc="-5" dirty="0">
                          <a:latin typeface="Trebuchet MS"/>
                          <a:cs typeface="Trebuchet MS"/>
                        </a:rPr>
                        <a:t>Users Manual</a:t>
                      </a:r>
                      <a:endParaRPr lang="en-SG" sz="14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SRLM Logins (SRLM &amp; PIA Manuals)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PIA Logins (PIA Manuals)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Available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respective logins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39342652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FAQs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23793729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Through Tool Tip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80726394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488771E-C335-4256-B9D2-24225E7C536F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05062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Video Conference Setup &amp; Help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6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Video Conference Setup &amp; Help 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FA16DF-A60C-4B02-9DBB-6ACF39A17424}"/>
              </a:ext>
            </a:extLst>
          </p:cNvPr>
          <p:cNvSpPr/>
          <p:nvPr/>
        </p:nvSpPr>
        <p:spPr>
          <a:xfrm>
            <a:off x="558773" y="1542356"/>
            <a:ext cx="108790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setup a meetings via “Microsoft Team”, please follow the below steps: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Open the URL i.e. team.microsoft.com in any browser and paste the link as mentioned above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“Get the Teams app” to download the desktop application or click on “Join in Web browser” to proceed through web browser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Enter the your Name &amp; click on “Join Now”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Further, In order to ensure the smooth facilitation of VC, SRLMs/PIAs are requested to follow the below instructions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not join the call from multiple systems at a same place. It will causes echoing during the conference.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Minimum 2 Mbps bandwidth required.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 the participants are requested to stay muted during the call. Please un-mute in case of their turn or any participant wants to speak.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Please connect 30 mins before the VC to test the connectivity.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177FF-0CD2-4B3F-AB1E-BEDE1236DDEB}"/>
              </a:ext>
            </a:extLst>
          </p:cNvPr>
          <p:cNvSpPr txBox="1"/>
          <p:nvPr/>
        </p:nvSpPr>
        <p:spPr>
          <a:xfrm>
            <a:off x="4176514" y="6086881"/>
            <a:ext cx="3643534" cy="52244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non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Click Here to join VC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Action Button: Go Hom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DA44F5A-45CC-48F5-8E06-137E05FD3DB9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4576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4333A85A-6DFF-4368-884E-A9B417F6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971" y="2638563"/>
            <a:ext cx="4301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Thank You!</a:t>
            </a:r>
            <a:r>
              <a:rPr lang="en-US" sz="60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8491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42250"/>
              </p:ext>
            </p:extLst>
          </p:nvPr>
        </p:nvGraphicFramePr>
        <p:xfrm>
          <a:off x="208671" y="1207375"/>
          <a:ext cx="11774658" cy="52761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038262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660357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081464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3789824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89309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of necessary documents / modules for project commencement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/ Approval of Sanction Order, PPWS, MoU PCO , PER , Domain Curriculum, Non- Domain Curriculum, Training Plan, ACLP,  Updating no. of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Incharges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, Trainers and Q-Team, Mobilization Plan, Revised Sanction Order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Access Management for creation of users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has to create the Sanction order and SRLM Admin has to Approve it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sanction order date before 18</a:t>
                      </a:r>
                      <a:r>
                        <a:rPr lang="en-US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Sep,2017, Bank Guarantee is not mandatory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After approval of Sanction order and PPWS only MoU can be created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After approval of Domain and Non Domain Curriculum only PIA can create ACLP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has to initiate the Revised Sanction Order process and PIA Admin has to submit the filled in revised Sanction Order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Domain curriculum and Non-Domain Curriculum, the sum of the total hours should be equal to sanctioned Domain and Non-Domain hours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sum of day wise and session wise hours should be greater or equal to the sanctioned trade hours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PPWS has to submitted as per the instructions mentioned in SOP.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Separate month entry has to be given for every course while submitting the PPWS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sum of category wise targets should match with the overall sanctioned targets in PPWS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Mobilization plan can be created after PCO only and for sanctioned Districts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018139052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1740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36156"/>
              </p:ext>
            </p:extLst>
          </p:nvPr>
        </p:nvGraphicFramePr>
        <p:xfrm>
          <a:off x="208671" y="1207375"/>
          <a:ext cx="11774658" cy="49103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302956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8363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3669508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47011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of Training /Residential Infrastructure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/ Approval of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Training Centre , Residential Facility , Daily failure report</a:t>
                      </a:r>
                    </a:p>
                    <a:p>
                      <a:pPr marL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Unless PCO and ACLP is approved by SRLM, PIA cannot create a Training Centre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user has to click the location of the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on the map, the system will auto generate the latitude , longitude and the land mark of the TC. This will be used to map the TCs on google map and also at time of Centre inspection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Trainers and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Incharges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profiles has to be created in HR Profile registration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Based on the infrastructure, rooms area , toilets &amp; Washbasins,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etc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, the system will auto generate the maximum permitted candidates 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 / SRLM Operations can  approve the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capacity maximum to the system generated capacity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Proofs has to be uploaded for every activity in TC/ Residential facility creation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Once PIA Q Team / SRLM Operations sends back the TC for modification, the TC will be made available in edit mode in  PIA Operations login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After creation of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only residential facility can be created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For creating a batch in a TC minimum one theory class room , one domain lab and one IT lab is mandatory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85798599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2678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49380"/>
              </p:ext>
            </p:extLst>
          </p:nvPr>
        </p:nvGraphicFramePr>
        <p:xfrm>
          <a:off x="208671" y="1207375"/>
          <a:ext cx="11774658" cy="36302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367372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2152356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644727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23221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971676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9425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Registration and authorization of candidates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Authorization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Open candidate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Kaushal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panjee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ID is mandatory for candidate registration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 can be done only after the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approval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Mobile number is unique for the candidate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Candidates can be registered from the sanctioned districts only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has to authorize the candidates by conducting the aptitude test  and give a decision as either suitable for training or not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selected for training will be visible in batch management for mapping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Caste certificate is mandatory if the candidate is SC or ST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Minority certificate is mandatory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61119442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7482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22003"/>
              </p:ext>
            </p:extLst>
          </p:nvPr>
        </p:nvGraphicFramePr>
        <p:xfrm>
          <a:off x="208671" y="1207375"/>
          <a:ext cx="11774658" cy="52761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367372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331247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732548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8363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03948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4090613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1737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Enrolment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Termination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Transfer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57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Approval of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by SRLM Operations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For batch split, 2 separate ACLPs has to be created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To get the batch size, user has to select theory class, domain lab, IT lab or combination of the above 3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To create a batch minimum one domain trainer , one soft skills , one IT and one English skills trainers are required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batch creation edit option will be available till enrolment of candidate or batch freeze date, which is earlier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 trainer is teaching English and Soft skills, then user has to add two time for the same trainer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 batch can be created with the approved trades of the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only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Users can enroll maximum of batch size + 5 candidates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has residential facility for male  then  only male residential facility option will be visible in residential dropdown at time of candidate enrolment. Same for the female residential facility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User can enroll/ de-enroll candidates till batch freeze date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 batch has OJT then , user has to complete the classroom training, then OJT completion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can terminate a batch or approve the request from PIA for termination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For Batch transfer, same infrastructure with same trades and capacity should be available in both the TCs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769312422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896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658"/>
              </p:ext>
            </p:extLst>
          </p:nvPr>
        </p:nvGraphicFramePr>
        <p:xfrm>
          <a:off x="208671" y="1207375"/>
          <a:ext cx="11774658" cy="50932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2048431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360052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774627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43141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90413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40908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Training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Day to day activities in Training Centre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Maintenance of candidate  &amp; trainers attendance, Manual dropout, Welcome kit, Tablet distribution, Training progress, Assessor registration, Assessments(Internal and External), Certificate distribution and candidates feedback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Attendance can be marked daily or  uploading excel option is available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candidate has at least one day present , then candidate name will be displayed in manual dropout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Manual drop out is available from batch freeze date to batch completion date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Tablet distribution can be done only to the present candidates on the same day in KB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Internal assessment details has be given at time of  ACLP creation by PIA Operations. Then only the dates will be shown in the dropdown based on the ACLP day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has to upload the acknowledgment of the distribution of the certificates to the candidates(By hand or post/courier) 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feedback has to recorded after batch completion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68534359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765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47546"/>
              </p:ext>
            </p:extLst>
          </p:nvPr>
        </p:nvGraphicFramePr>
        <p:xfrm>
          <a:off x="208671" y="1207375"/>
          <a:ext cx="11774658" cy="31699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78900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12643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3008244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562227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43141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90413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Details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Creating OJT Plan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Confirmation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Completion 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and work location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trades which has OJT only we be visible in the dropdown of OJT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 can be created from batch freeze date to batch closure date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Batches which has OJT plan only will be available in OJT confirmation 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Only OJT confirmation candidates will be available OJT completion</a:t>
                      </a:r>
                    </a:p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verification by PIA Q team has to be done before OJT completion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937446560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5123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26"/>
  <p:tag name="TYPE" val="ScreenWide"/>
  <p:tag name="KEYWORD" val="SCREENWIDE"/>
  <p:tag name="TEMPLATEVERSION" val="17/07/2017 11:56:04"/>
</p:tagLst>
</file>

<file path=ppt/theme/theme1.xml><?xml version="1.0" encoding="utf-8"?>
<a:theme xmlns:a="http://schemas.openxmlformats.org/drawingml/2006/main" name="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C73AE79B-2CEF-4426-A99A-369AC5D8AEFC}" vid="{DDE9EEF4-DA18-4F0F-81B0-593B7DF99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E4675BACCFD40AD1AFE3B31C1CC43" ma:contentTypeVersion="0" ma:contentTypeDescription="Create a new document." ma:contentTypeScope="" ma:versionID="288c8c864cdf4b61f4c09814ba6d30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215539d78ece28a66b405d373dbc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F2880E-17E6-430F-9D5F-E06D9F4AB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C6481-8726-4273-B6CD-12AA202C81E0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3E0579-AF6A-4669-927A-F730CCE35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12978</TotalTime>
  <Words>4122</Words>
  <Application>Microsoft Office PowerPoint</Application>
  <PresentationFormat>Widescreen</PresentationFormat>
  <Paragraphs>911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 Narrow</vt:lpstr>
      <vt:lpstr>Arial</vt:lpstr>
      <vt:lpstr>Times New Roman</vt:lpstr>
      <vt:lpstr>Calibri</vt:lpstr>
      <vt:lpstr>KPMG Extralight</vt:lpstr>
      <vt:lpstr>Univers for KPMG</vt:lpstr>
      <vt:lpstr>Trebuchet MS</vt:lpstr>
      <vt:lpstr>KPMG_Widescreen_16:9 02/02/2016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Kaushal Bharat System  </vt:lpstr>
      <vt:lpstr>PowerPoint Presentation</vt:lpstr>
      <vt:lpstr>PowerPoint Presentation</vt:lpstr>
      <vt:lpstr>PowerPoint Presentation</vt:lpstr>
      <vt:lpstr>PowerPoint Presentation</vt:lpstr>
      <vt:lpstr>Kaushal Bharat : Modules &amp; Features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Kaushal Bharat : Change Management  </vt:lpstr>
      <vt:lpstr>PowerPoint Presentation</vt:lpstr>
      <vt:lpstr>Kaushal Bharat : Reports </vt:lpstr>
      <vt:lpstr>PowerPoint Presentation</vt:lpstr>
      <vt:lpstr>PowerPoint Presentation</vt:lpstr>
      <vt:lpstr>PowerPoint Presentation</vt:lpstr>
      <vt:lpstr>Kaushal Bharat : Helpdesk &amp; Support </vt:lpstr>
      <vt:lpstr>PowerPoint Presentation</vt:lpstr>
      <vt:lpstr>Kaushal Bharat : Video Conference Setup &amp; Help   </vt:lpstr>
      <vt:lpstr>PowerPoint Presentation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......</dc:title>
  <dc:creator>siddharthpandey@Kpmg.Com</dc:creator>
  <cp:lastModifiedBy>Mohd Afrozuddin</cp:lastModifiedBy>
  <cp:revision>1273</cp:revision>
  <cp:lastPrinted>2020-02-12T12:18:12Z</cp:lastPrinted>
  <dcterms:created xsi:type="dcterms:W3CDTF">2018-10-11T10:03:19Z</dcterms:created>
  <dcterms:modified xsi:type="dcterms:W3CDTF">2020-03-20T12:09:02Z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0x0101008F0E4675BACCFD40AD1AFE3B31C1CC43</vt:lpwstr>
  </property>
</Properties>
</file>